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4"/>
  </p:notesMasterIdLst>
  <p:handoutMasterIdLst>
    <p:handoutMasterId r:id="rId25"/>
  </p:handoutMasterIdLst>
  <p:sldIdLst>
    <p:sldId id="292" r:id="rId2"/>
    <p:sldId id="257" r:id="rId3"/>
    <p:sldId id="267" r:id="rId4"/>
    <p:sldId id="258" r:id="rId5"/>
    <p:sldId id="283" r:id="rId6"/>
    <p:sldId id="269" r:id="rId7"/>
    <p:sldId id="268" r:id="rId8"/>
    <p:sldId id="279" r:id="rId9"/>
    <p:sldId id="275" r:id="rId10"/>
    <p:sldId id="270" r:id="rId11"/>
    <p:sldId id="276" r:id="rId12"/>
    <p:sldId id="277" r:id="rId13"/>
    <p:sldId id="284" r:id="rId14"/>
    <p:sldId id="271" r:id="rId15"/>
    <p:sldId id="281" r:id="rId16"/>
    <p:sldId id="272" r:id="rId17"/>
    <p:sldId id="298" r:id="rId18"/>
    <p:sldId id="297" r:id="rId19"/>
    <p:sldId id="274" r:id="rId20"/>
    <p:sldId id="296" r:id="rId21"/>
    <p:sldId id="295" r:id="rId22"/>
    <p:sldId id="262" r:id="rId2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53" autoAdjust="0"/>
  </p:normalViewPr>
  <p:slideViewPr>
    <p:cSldViewPr snapToGrid="0">
      <p:cViewPr>
        <p:scale>
          <a:sx n="75" d="100"/>
          <a:sy n="75" d="100"/>
        </p:scale>
        <p:origin x="54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12/01/2023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4:03:40.67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4:23:19.466"/>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12/01/2023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4</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272445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94342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1110112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124977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5</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8B9F5EF5-76C1-411B-AECE-1FB7B7B60681}" type="datetime4">
              <a:rPr lang="en-US" smtClean="0"/>
              <a:t>January 12,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7F7297DB-4ACE-4D55-A74F-F836040A5071}" type="datetime4">
              <a:rPr lang="en-US" smtClean="0"/>
              <a:t>January 12,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E25CA17D-D1CE-4A41-A02B-8462106FF5DE}" type="datetime4">
              <a:rPr lang="en-US" smtClean="0"/>
              <a:t>January 12,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1028C20E-0D40-43A0-BDC6-9F2D59123CCF}" type="datetime4">
              <a:rPr lang="en-US" smtClean="0"/>
              <a:t>January 12,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5AB830CE-6473-4B5D-9FA3-15CB624C4353}" type="datetime4">
              <a:rPr lang="en-US" smtClean="0"/>
              <a:t>January 12,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AF044D9F-F833-4DF1-BB5D-0AFF689FAE7C}" type="datetime4">
              <a:rPr lang="en-US" smtClean="0"/>
              <a:t>January 12,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5479125C-2148-4B1F-A552-765B958C5F07}" type="datetime4">
              <a:rPr lang="en-US" smtClean="0"/>
              <a:t>January 12,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BABEF5A-D2F6-43CD-B1C6-83AA6A64D3BB}" type="datetime4">
              <a:rPr lang="en-US" smtClean="0"/>
              <a:t>January 12,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24126B09-670A-41C1-B4BA-43D1D3CF7CA2}" type="datetime4">
              <a:rPr lang="en-US" smtClean="0"/>
              <a:t>January 12,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A034FDCE-E05A-4FF6-A6AD-EAD537AECB04}" type="datetime4">
              <a:rPr lang="en-US" smtClean="0"/>
              <a:t>January 12,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54DA06A6-26F7-4482-AA9E-81062D57E517}" type="datetime4">
              <a:rPr lang="en-US" smtClean="0"/>
              <a:t>January 12,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C3EC5B31-0D4A-4180-AD93-2DE2F2B57266}" type="datetime4">
              <a:rPr lang="en-US" smtClean="0"/>
              <a:t>January 12,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unsplash.com/it/foto/08bOYnH_r_E?utm_source=unsplash&amp;utm_medium=referral&amp;utm_content=creditCopyText" TargetMode="External"/><Relationship Id="rId3" Type="http://schemas.openxmlformats.org/officeDocument/2006/relationships/customXml" Target="../ink/ink2.xml"/><Relationship Id="rId7" Type="http://schemas.openxmlformats.org/officeDocument/2006/relationships/hyperlink" Target="https://unsplash.com/@brookelark?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machinethink.net/blog/googles-mobile-net-architecture-on-iphon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machinethink.net/blog/googles-mobile-net-architecture-on-ipho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www.image-net.org/static_files/papers/ImageNet_2010.pdf" TargetMode="External"/><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ustomXml" Target="../ink/ink3.xml"/><Relationship Id="rId7" Type="http://schemas.openxmlformats.org/officeDocument/2006/relationships/hyperlink" Target="https://unsplash.com/it/foto/a66sGfOnnqQ?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unsplash.com/fr/@shouravsheikh?utm_source=unsplash&amp;utm_medium=referral&amp;utm_content=creditCopyText" TargetMode="External"/><Relationship Id="rId5" Type="http://schemas.openxmlformats.org/officeDocument/2006/relationships/image" Target="../media/image33.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hyperlink" Target="https://ieeexplore.ieee.org/stamp/stamp.jsp?tp=&amp;arnumber=8550005" TargetMode="External"/><Relationship Id="rId13" Type="http://schemas.openxmlformats.org/officeDocument/2006/relationships/hyperlink" Target="https://medium.com/analytics-vidhya/indian-food-image-classification-using-transfer-learning-b8878187ddd1" TargetMode="External"/><Relationship Id="rId18" Type="http://schemas.openxmlformats.org/officeDocument/2006/relationships/hyperlink" Target="https://www.kaggle.com/code/poigal/transfer-learning-feature-extraction-and-pca" TargetMode="External"/><Relationship Id="rId3" Type="http://schemas.openxmlformats.org/officeDocument/2006/relationships/hyperlink" Target="https://de.mathworks.com/help/deeplearning/ug/data-sets-for-deep-learning.html" TargetMode="External"/><Relationship Id="rId7" Type="http://schemas.openxmlformats.org/officeDocument/2006/relationships/hyperlink" Target="https://ieeexplore.ieee.org/stamp/stamp.jsp?tp=&amp;arnumber=8228338" TargetMode="External"/><Relationship Id="rId12" Type="http://schemas.openxmlformats.org/officeDocument/2006/relationships/hyperlink" Target="https://image-net.org/static_files/papers/imagenet_cvpr09.pdf" TargetMode="External"/><Relationship Id="rId17" Type="http://schemas.openxmlformats.org/officeDocument/2006/relationships/hyperlink" Target="https://towardsdatascience.com/image-compression-using-principal-component-analysis-pca-253f26740a9f" TargetMode="External"/><Relationship Id="rId2" Type="http://schemas.openxmlformats.org/officeDocument/2006/relationships/image" Target="../media/image5.png"/><Relationship Id="rId16" Type="http://schemas.openxmlformats.org/officeDocument/2006/relationships/hyperlink" Target="https://www.image-net.org/" TargetMode="External"/><Relationship Id="rId1" Type="http://schemas.openxmlformats.org/officeDocument/2006/relationships/slideLayout" Target="../slideLayouts/slideLayout1.xml"/><Relationship Id="rId6" Type="http://schemas.openxmlformats.org/officeDocument/2006/relationships/hyperlink" Target="https://boa.unimib.it/bitstream/10281/206401/4/CNN-based%20features_post-print.pdf" TargetMode="External"/><Relationship Id="rId11" Type="http://schemas.openxmlformats.org/officeDocument/2006/relationships/hyperlink" Target="https://www.irjet.net/archives/V9/i1/IRJET-V9I131.pdf" TargetMode="External"/><Relationship Id="rId5" Type="http://schemas.openxmlformats.org/officeDocument/2006/relationships/hyperlink" Target="http://madima.org/wp-content/uploads/2017/11/12-A0-ICIAP-foodCNN-poster.pdf" TargetMode="External"/><Relationship Id="rId15" Type="http://schemas.openxmlformats.org/officeDocument/2006/relationships/hyperlink" Target="https://github.com/abhijeet3922/Food-Classification-Task-Transfer-learning/blob/master/Food_classification_transfer_learning_finetuningVGG16_30072019.ipynb" TargetMode="External"/><Relationship Id="rId10" Type="http://schemas.openxmlformats.org/officeDocument/2006/relationships/hyperlink" Target="https://www.irjet.net/archives/V9/i3/IRJET-V9I3368.pdf" TargetMode="External"/><Relationship Id="rId19" Type="http://schemas.openxmlformats.org/officeDocument/2006/relationships/hyperlink" Target="https://github.com/Murgio/Food-Recipe-CNN" TargetMode="External"/><Relationship Id="rId4" Type="http://schemas.openxmlformats.org/officeDocument/2006/relationships/hyperlink" Target="https://link.springer.com/content/pdf/10.1007/978-3-319-23222-5_41.pdf" TargetMode="External"/><Relationship Id="rId9" Type="http://schemas.openxmlformats.org/officeDocument/2006/relationships/hyperlink" Target="https://arxiv.org/pdf/1612.00983.pdf" TargetMode="External"/><Relationship Id="rId14" Type="http://schemas.openxmlformats.org/officeDocument/2006/relationships/hyperlink" Target="https://wordnet.princeton.ed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en.wikipedia.org/wiki/Wikipedia:File_copyright_tags#For_image_creators" TargetMode="External"/><Relationship Id="rId4" Type="http://schemas.openxmlformats.org/officeDocument/2006/relationships/hyperlink" Target="https://en.wikipedia.org/wiki/Wikipedia:Ten_things_you_may_not_know_about_images_on_Wikipedi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frutta&#10;&#10;Descrizione generata automaticamente">
            <a:extLst>
              <a:ext uri="{FF2B5EF4-FFF2-40B4-BE49-F238E27FC236}">
                <a16:creationId xmlns:a16="http://schemas.microsoft.com/office/drawing/2014/main" id="{0EF3F810-17BF-2D51-055A-A85F6CCFE95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9037" b="19985"/>
          <a:stretch/>
        </p:blipFill>
        <p:spPr>
          <a:xfrm>
            <a:off x="1" y="10"/>
            <a:ext cx="12192000" cy="6857989"/>
          </a:xfrm>
          <a:prstGeom prst="rect">
            <a:avLst/>
          </a:prstGeom>
        </p:spPr>
      </p:pic>
      <p:sp>
        <p:nvSpPr>
          <p:cNvPr id="6" name="CasellaDiTesto 5">
            <a:extLst>
              <a:ext uri="{FF2B5EF4-FFF2-40B4-BE49-F238E27FC236}">
                <a16:creationId xmlns:a16="http://schemas.microsoft.com/office/drawing/2014/main" id="{6B1F8774-605A-6447-6B0A-888CC1A79B8F}"/>
              </a:ext>
            </a:extLst>
          </p:cNvPr>
          <p:cNvSpPr txBox="1"/>
          <p:nvPr/>
        </p:nvSpPr>
        <p:spPr>
          <a:xfrm>
            <a:off x="4959138" y="2151727"/>
            <a:ext cx="6975685" cy="2554545"/>
          </a:xfrm>
          <a:prstGeom prst="rect">
            <a:avLst/>
          </a:prstGeom>
          <a:noFill/>
        </p:spPr>
        <p:txBody>
          <a:bodyPr wrap="square" rtlCol="0">
            <a:spAutoFit/>
          </a:bodyPr>
          <a:lstStyle/>
          <a:p>
            <a:pPr algn="ctr"/>
            <a:r>
              <a:rPr lang="it-IT" sz="40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a</a:t>
            </a:r>
          </a:p>
          <a:p>
            <a:pPr algn="ctr"/>
            <a:r>
              <a:rPr lang="it-IT" sz="4000" b="1">
                <a:latin typeface="CMU Concrete" panose="02000603000000000000" pitchFamily="2" charset="0"/>
                <a:ea typeface="CMU Concrete" panose="02000603000000000000" pitchFamily="2" charset="0"/>
                <a:cs typeface="CMU Concrete" panose="02000603000000000000" pitchFamily="2" charset="0"/>
              </a:rPr>
              <a:t>Food Image classification task</a:t>
            </a:r>
          </a:p>
        </p:txBody>
      </p:sp>
      <p:grpSp>
        <p:nvGrpSpPr>
          <p:cNvPr id="7" name="Gruppo 6">
            <a:extLst>
              <a:ext uri="{FF2B5EF4-FFF2-40B4-BE49-F238E27FC236}">
                <a16:creationId xmlns:a16="http://schemas.microsoft.com/office/drawing/2014/main" id="{AC4552CE-8E7E-261F-F4EA-B1AB3C536593}"/>
              </a:ext>
            </a:extLst>
          </p:cNvPr>
          <p:cNvGrpSpPr/>
          <p:nvPr/>
        </p:nvGrpSpPr>
        <p:grpSpPr>
          <a:xfrm flipH="1">
            <a:off x="11176360" y="314878"/>
            <a:ext cx="677094" cy="639848"/>
            <a:chOff x="508000" y="314878"/>
            <a:chExt cx="677094" cy="639848"/>
          </a:xfrm>
        </p:grpSpPr>
        <p:pic>
          <p:nvPicPr>
            <p:cNvPr id="8" name="Immagine 7">
              <a:extLst>
                <a:ext uri="{FF2B5EF4-FFF2-40B4-BE49-F238E27FC236}">
                  <a16:creationId xmlns:a16="http://schemas.microsoft.com/office/drawing/2014/main" id="{5DC40EBD-8F64-5B0A-48FE-0B5FF159E849}"/>
                </a:ext>
              </a:extLst>
            </p:cNvPr>
            <p:cNvPicPr>
              <a:picLocks noChangeAspect="1"/>
            </p:cNvPicPr>
            <p:nvPr/>
          </p:nvPicPr>
          <p:blipFill>
            <a:blip r:embed="rId6"/>
            <a:stretch>
              <a:fillRect/>
            </a:stretch>
          </p:blipFill>
          <p:spPr>
            <a:xfrm>
              <a:off x="508000" y="314878"/>
              <a:ext cx="431800" cy="431800"/>
            </a:xfrm>
            <a:prstGeom prst="rect">
              <a:avLst/>
            </a:prstGeom>
          </p:spPr>
        </p:pic>
        <p:pic>
          <p:nvPicPr>
            <p:cNvPr id="9" name="Immagine 8">
              <a:extLst>
                <a:ext uri="{FF2B5EF4-FFF2-40B4-BE49-F238E27FC236}">
                  <a16:creationId xmlns:a16="http://schemas.microsoft.com/office/drawing/2014/main" id="{80A939EA-4D45-7599-5AFB-58C3832EFFAD}"/>
                </a:ext>
              </a:extLst>
            </p:cNvPr>
            <p:cNvPicPr>
              <a:picLocks noChangeAspect="1"/>
            </p:cNvPicPr>
            <p:nvPr/>
          </p:nvPicPr>
          <p:blipFill>
            <a:blip r:embed="rId6"/>
            <a:stretch>
              <a:fillRect/>
            </a:stretch>
          </p:blipFill>
          <p:spPr>
            <a:xfrm>
              <a:off x="630647" y="406318"/>
              <a:ext cx="431800" cy="431800"/>
            </a:xfrm>
            <a:prstGeom prst="rect">
              <a:avLst/>
            </a:prstGeom>
          </p:spPr>
        </p:pic>
        <p:pic>
          <p:nvPicPr>
            <p:cNvPr id="11" name="Immagine 10">
              <a:extLst>
                <a:ext uri="{FF2B5EF4-FFF2-40B4-BE49-F238E27FC236}">
                  <a16:creationId xmlns:a16="http://schemas.microsoft.com/office/drawing/2014/main" id="{B89B53D2-2CE9-290C-D445-B6D04A56FF23}"/>
                </a:ext>
              </a:extLst>
            </p:cNvPr>
            <p:cNvPicPr>
              <a:picLocks noChangeAspect="1"/>
            </p:cNvPicPr>
            <p:nvPr/>
          </p:nvPicPr>
          <p:blipFill>
            <a:blip r:embed="rId6"/>
            <a:stretch>
              <a:fillRect/>
            </a:stretch>
          </p:blipFill>
          <p:spPr>
            <a:xfrm>
              <a:off x="753294" y="522926"/>
              <a:ext cx="431800" cy="431800"/>
            </a:xfrm>
            <a:prstGeom prst="rect">
              <a:avLst/>
            </a:prstGeom>
          </p:spPr>
        </p:pic>
      </p:grpSp>
      <p:sp>
        <p:nvSpPr>
          <p:cNvPr id="13" name="CasellaDiTesto 12">
            <a:extLst>
              <a:ext uri="{FF2B5EF4-FFF2-40B4-BE49-F238E27FC236}">
                <a16:creationId xmlns:a16="http://schemas.microsoft.com/office/drawing/2014/main" id="{4F8E4004-A7FC-A1F4-6B10-95E6DA509940}"/>
              </a:ext>
            </a:extLst>
          </p:cNvPr>
          <p:cNvSpPr txBox="1"/>
          <p:nvPr/>
        </p:nvSpPr>
        <p:spPr>
          <a:xfrm>
            <a:off x="7392509" y="6620961"/>
            <a:ext cx="4156363"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Brooke Lark</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8">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spTree>
    <p:extLst>
      <p:ext uri="{BB962C8B-B14F-4D97-AF65-F5344CB8AC3E}">
        <p14:creationId xmlns:p14="http://schemas.microsoft.com/office/powerpoint/2010/main" val="128611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https://arxiv.org/pdf/1801.04381v4.pdf</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FontTx/>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0" y="6614158"/>
            <a:ext cx="7245053"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googles-mobile-net-architecture-on-iphone/</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https://www.image-net.org/static_files/papers/ImageNet_2010</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.pdf</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32174"/>
            <a:ext cx="119268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MobileNetV2 have been trained using the weights learned from the ImageNet dataset that contained 1000 </a:t>
            </a:r>
            <a:r>
              <a:rPr lang="en-US">
                <a:latin typeface="CMU Concrete" panose="02000603000000000000" pitchFamily="2" charset="0"/>
                <a:ea typeface="CMU Concrete" panose="02000603000000000000" pitchFamily="2" charset="0"/>
                <a:cs typeface="CMU Concrete" panose="02000603000000000000" pitchFamily="2" charset="0"/>
              </a:rPr>
              <a:t>classes.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ImageNet is defined as a largescale ontology of images built upon the backbone of the WordNet structure. It aims to populate the majority of the 80.000 synsets* of WordNet with an average of 500 - 1000 clean and full resolution images. This will result in tens of millions of annotated images organized by the semantic hierarchy of WordNet. </a:t>
            </a:r>
            <a:endParaRPr lang="en-US"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The last </a:t>
            </a:r>
            <a:r>
              <a:rPr lang="en-US">
                <a:latin typeface="CMU Concrete" panose="02000603000000000000" pitchFamily="2" charset="0"/>
                <a:ea typeface="CMU Concrete" panose="02000603000000000000" pitchFamily="2" charset="0"/>
                <a:cs typeface="CMU Concrete" panose="02000603000000000000" pitchFamily="2" charset="0"/>
              </a:rPr>
              <a:t>layer has </a:t>
            </a:r>
            <a:r>
              <a:rPr lang="en-US" dirty="0">
                <a:latin typeface="CMU Concrete" panose="02000603000000000000" pitchFamily="2" charset="0"/>
                <a:ea typeface="CMU Concrete" panose="02000603000000000000" pitchFamily="2" charset="0"/>
                <a:cs typeface="CMU Concrete" panose="02000603000000000000" pitchFamily="2" charset="0"/>
              </a:rPr>
              <a:t>been </a:t>
            </a:r>
            <a:r>
              <a:rPr lang="en-US" dirty="0" err="1">
                <a:latin typeface="CMU Concrete" panose="02000603000000000000" pitchFamily="2" charset="0"/>
                <a:ea typeface="CMU Concrete" panose="02000603000000000000" pitchFamily="2" charset="0"/>
                <a:cs typeface="CMU Concrete" panose="02000603000000000000" pitchFamily="2" charset="0"/>
              </a:rPr>
              <a:t>freezed</a:t>
            </a:r>
            <a:r>
              <a:rPr lang="en-US" dirty="0">
                <a:latin typeface="CMU Concrete" panose="02000603000000000000" pitchFamily="2" charset="0"/>
                <a:ea typeface="CMU Concrete" panose="02000603000000000000" pitchFamily="2" charset="0"/>
                <a:cs typeface="CMU Concrete" panose="02000603000000000000" pitchFamily="2" charset="0"/>
              </a:rPr>
              <a:t> and connected to another Dense layer </a:t>
            </a:r>
            <a:r>
              <a:rPr lang="en-US">
                <a:latin typeface="CMU Concrete" panose="02000603000000000000" pitchFamily="2" charset="0"/>
                <a:ea typeface="CMU Concrete" panose="02000603000000000000" pitchFamily="2" charset="0"/>
                <a:cs typeface="CMU Concrete" panose="02000603000000000000" pitchFamily="2" charset="0"/>
              </a:rPr>
              <a:t>with 512 </a:t>
            </a:r>
            <a:r>
              <a:rPr lang="en-US" dirty="0">
                <a:latin typeface="CMU Concrete" panose="02000603000000000000" pitchFamily="2" charset="0"/>
                <a:ea typeface="CMU Concrete" panose="02000603000000000000" pitchFamily="2" charset="0"/>
                <a:cs typeface="CMU Concrete" panose="02000603000000000000" pitchFamily="2" charset="0"/>
              </a:rPr>
              <a:t>n</a:t>
            </a:r>
            <a:r>
              <a:rPr lang="en-US">
                <a:latin typeface="CMU Concrete" panose="02000603000000000000" pitchFamily="2" charset="0"/>
                <a:ea typeface="CMU Concrete" panose="02000603000000000000" pitchFamily="2" charset="0"/>
                <a:cs typeface="CMU Concrete" panose="02000603000000000000" pitchFamily="2" charset="0"/>
              </a:rPr>
              <a:t>eurons </a:t>
            </a:r>
            <a:r>
              <a:rPr lang="en-US" dirty="0">
                <a:latin typeface="CMU Concrete" panose="02000603000000000000" pitchFamily="2" charset="0"/>
                <a:ea typeface="CMU Concrete" panose="02000603000000000000" pitchFamily="2" charset="0"/>
                <a:cs typeface="CMU Concrete" panose="02000603000000000000" pitchFamily="2" charset="0"/>
              </a:rPr>
              <a:t>and then to </a:t>
            </a:r>
            <a:r>
              <a:rPr lang="en-US">
                <a:latin typeface="CMU Concrete" panose="02000603000000000000" pitchFamily="2" charset="0"/>
                <a:ea typeface="CMU Concrete" panose="02000603000000000000" pitchFamily="2" charset="0"/>
                <a:cs typeface="CMU Concrete" panose="02000603000000000000" pitchFamily="2" charset="0"/>
              </a:rPr>
              <a:t>the final Dense layer </a:t>
            </a:r>
            <a:r>
              <a:rPr lang="en-US" dirty="0">
                <a:latin typeface="CMU Concrete" panose="02000603000000000000" pitchFamily="2" charset="0"/>
                <a:ea typeface="CMU Concrete" panose="02000603000000000000" pitchFamily="2" charset="0"/>
                <a:cs typeface="CMU Concrete" panose="02000603000000000000" pitchFamily="2" charset="0"/>
              </a:rPr>
              <a:t>with the </a:t>
            </a:r>
            <a:r>
              <a:rPr lang="en-US" err="1">
                <a:latin typeface="CMU Concrete" panose="02000603000000000000" pitchFamily="2" charset="0"/>
                <a:ea typeface="CMU Concrete" panose="02000603000000000000" pitchFamily="2" charset="0"/>
                <a:cs typeface="CMU Concrete" panose="02000603000000000000" pitchFamily="2" charset="0"/>
              </a:rPr>
              <a:t>softmax</a:t>
            </a:r>
            <a:r>
              <a:rPr lang="en-US">
                <a:latin typeface="CMU Concrete" panose="02000603000000000000" pitchFamily="2" charset="0"/>
                <a:ea typeface="CMU Concrete" panose="02000603000000000000" pitchFamily="2" charset="0"/>
                <a:cs typeface="CMU Concrete" panose="02000603000000000000" pitchFamily="2" charset="0"/>
              </a:rPr>
              <a:t> activation function, </a:t>
            </a:r>
            <a:r>
              <a:rPr lang="en-US" dirty="0">
                <a:latin typeface="CMU Concrete" panose="02000603000000000000" pitchFamily="2" charset="0"/>
                <a:ea typeface="CMU Concrete" panose="02000603000000000000" pitchFamily="2" charset="0"/>
                <a:cs typeface="CMU Concrete" panose="02000603000000000000" pitchFamily="2" charset="0"/>
              </a:rPr>
              <a:t>in order to obtain the class probability distribution necessary to understand </a:t>
            </a:r>
            <a:r>
              <a:rPr lang="en-US">
                <a:latin typeface="CMU Concrete" panose="02000603000000000000" pitchFamily="2" charset="0"/>
                <a:ea typeface="CMU Concrete" panose="02000603000000000000" pitchFamily="2" charset="0"/>
                <a:cs typeface="CMU Concrete" panose="02000603000000000000" pitchFamily="2" charset="0"/>
              </a:rPr>
              <a:t>the prediction </a:t>
            </a:r>
            <a:r>
              <a:rPr lang="en-US" dirty="0">
                <a:latin typeface="CMU Concrete" panose="02000603000000000000" pitchFamily="2" charset="0"/>
                <a:ea typeface="CMU Concrete" panose="02000603000000000000" pitchFamily="2" charset="0"/>
                <a:cs typeface="CMU Concrete" panose="02000603000000000000" pitchFamily="2" charset="0"/>
              </a:rPr>
              <a:t>of </a:t>
            </a:r>
            <a:r>
              <a:rPr lang="en-US">
                <a:latin typeface="CMU Concrete" panose="02000603000000000000" pitchFamily="2" charset="0"/>
                <a:ea typeface="CMU Concrete" panose="02000603000000000000" pitchFamily="2" charset="0"/>
                <a:cs typeface="CMU Concrete" panose="02000603000000000000" pitchFamily="2" charset="0"/>
              </a:rPr>
              <a:t>the model.</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Picture 10">
            <a:extLst>
              <a:ext uri="{FF2B5EF4-FFF2-40B4-BE49-F238E27FC236}">
                <a16:creationId xmlns:a16="http://schemas.microsoft.com/office/drawing/2014/main" id="{15DC1818-DE7B-D942-5963-B040DCF6030C}"/>
              </a:ext>
            </a:extLst>
          </p:cNvPr>
          <p:cNvPicPr>
            <a:picLocks noChangeAspect="1"/>
          </p:cNvPicPr>
          <p:nvPr/>
        </p:nvPicPr>
        <p:blipFill>
          <a:blip r:embed="rId6"/>
          <a:stretch>
            <a:fillRect/>
          </a:stretch>
        </p:blipFill>
        <p:spPr>
          <a:xfrm>
            <a:off x="2178512" y="4630164"/>
            <a:ext cx="2120911" cy="469382"/>
          </a:xfrm>
          <a:prstGeom prst="rect">
            <a:avLst/>
          </a:prstGeom>
        </p:spPr>
      </p:pic>
      <p:pic>
        <p:nvPicPr>
          <p:cNvPr id="6" name="Immagine 5">
            <a:extLst>
              <a:ext uri="{FF2B5EF4-FFF2-40B4-BE49-F238E27FC236}">
                <a16:creationId xmlns:a16="http://schemas.microsoft.com/office/drawing/2014/main" id="{F4AE2350-A7FB-1A37-100F-3D2248253C8A}"/>
              </a:ext>
            </a:extLst>
          </p:cNvPr>
          <p:cNvPicPr>
            <a:picLocks noChangeAspect="1"/>
          </p:cNvPicPr>
          <p:nvPr/>
        </p:nvPicPr>
        <p:blipFill>
          <a:blip r:embed="rId7"/>
          <a:stretch>
            <a:fillRect/>
          </a:stretch>
        </p:blipFill>
        <p:spPr>
          <a:xfrm>
            <a:off x="5043264" y="3840498"/>
            <a:ext cx="5915681" cy="2412604"/>
          </a:xfrm>
          <a:prstGeom prst="rect">
            <a:avLst/>
          </a:prstGeom>
        </p:spPr>
      </p:pic>
      <p:sp>
        <p:nvSpPr>
          <p:cNvPr id="7" name="CasellaDiTesto 6">
            <a:extLst>
              <a:ext uri="{FF2B5EF4-FFF2-40B4-BE49-F238E27FC236}">
                <a16:creationId xmlns:a16="http://schemas.microsoft.com/office/drawing/2014/main" id="{5A36A232-220C-AC60-520B-5820CE1B62C9}"/>
              </a:ext>
            </a:extLst>
          </p:cNvPr>
          <p:cNvSpPr txBox="1"/>
          <p:nvPr/>
        </p:nvSpPr>
        <p:spPr>
          <a:xfrm>
            <a:off x="4412142" y="73057"/>
            <a:ext cx="8243455" cy="600164"/>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*In metadata, a </a:t>
            </a:r>
            <a:r>
              <a:rPr lang="en-US" sz="1100" b="1">
                <a:latin typeface="CMU Concrete" panose="02000603000000000000" pitchFamily="2" charset="0"/>
                <a:ea typeface="CMU Concrete" panose="02000603000000000000" pitchFamily="2" charset="0"/>
                <a:cs typeface="CMU Concrete" panose="02000603000000000000" pitchFamily="2" charset="0"/>
              </a:rPr>
              <a:t>synonym ring or synset</a:t>
            </a:r>
            <a:r>
              <a:rPr lang="en-US" sz="1100">
                <a:latin typeface="CMU Concrete" panose="02000603000000000000" pitchFamily="2" charset="0"/>
                <a:ea typeface="CMU Concrete" panose="02000603000000000000" pitchFamily="2" charset="0"/>
                <a:cs typeface="CMU Concrete" panose="02000603000000000000" pitchFamily="2" charset="0"/>
              </a:rPr>
              <a:t>, is a group of data elements that are considered semantically equivalent for the purposes of information retrieval.</a:t>
            </a:r>
          </a:p>
          <a:p>
            <a:r>
              <a:rPr lang="it-IT" sz="1100">
                <a:latin typeface="CMU Concrete" panose="02000603000000000000" pitchFamily="2" charset="0"/>
                <a:ea typeface="CMU Concrete" panose="02000603000000000000" pitchFamily="2" charset="0"/>
                <a:cs typeface="CMU Concrete" panose="02000603000000000000" pitchFamily="2" charset="0"/>
              </a:rPr>
              <a:t>https://en.wikipedia.org/wiki/Synset</a:t>
            </a:r>
          </a:p>
        </p:txBody>
      </p:sp>
    </p:spTree>
    <p:extLst>
      <p:ext uri="{BB962C8B-B14F-4D97-AF65-F5344CB8AC3E}">
        <p14:creationId xmlns:p14="http://schemas.microsoft.com/office/powerpoint/2010/main" val="253112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371503" y="1083660"/>
            <a:ext cx="1593762"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MobileNetV2</a:t>
            </a:r>
            <a:endParaRPr lang="it-IT" sz="1400" b="1">
              <a:latin typeface="CMU Concrete" panose="02000603000000000000" pitchFamily="2" charset="0"/>
              <a:ea typeface="CMU Concrete" panose="02000603000000000000" pitchFamily="2" charset="0"/>
              <a:cs typeface="CMU Concrete" panose="02000603000000000000" pitchFamily="2" charset="0"/>
            </a:endParaRP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551629" y="5605596"/>
            <a:ext cx="1522760"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665513" y="3272633"/>
            <a:ext cx="1044641"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 (using the hyperparameters shown):</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508000"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595054"/>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
        <p:nvSpPr>
          <p:cNvPr id="5" name="CasellaDiTesto 4">
            <a:extLst>
              <a:ext uri="{FF2B5EF4-FFF2-40B4-BE49-F238E27FC236}">
                <a16:creationId xmlns:a16="http://schemas.microsoft.com/office/drawing/2014/main" id="{84B4FCBD-8736-C78B-FABA-566BE6A87DA9}"/>
              </a:ext>
            </a:extLst>
          </p:cNvPr>
          <p:cNvSpPr txBox="1"/>
          <p:nvPr/>
        </p:nvSpPr>
        <p:spPr>
          <a:xfrm>
            <a:off x="508000" y="4587002"/>
            <a:ext cx="6765245" cy="338554"/>
          </a:xfrm>
          <a:prstGeom prst="rect">
            <a:avLst/>
          </a:prstGeom>
          <a:noFill/>
        </p:spPr>
        <p:txBody>
          <a:bodyPr wrap="square" rtlCol="0">
            <a:spAutoFit/>
          </a:bodyPr>
          <a:lstStyle/>
          <a:p>
            <a:r>
              <a:rPr lang="it-IT" sz="1600"/>
              <a:t>* With min/maxAccuracy is meant w.r.t. the training set while fitting the model</a:t>
            </a:r>
          </a:p>
        </p:txBody>
      </p:sp>
      <p:sp>
        <p:nvSpPr>
          <p:cNvPr id="6" name="CasellaDiTesto 5">
            <a:extLst>
              <a:ext uri="{FF2B5EF4-FFF2-40B4-BE49-F238E27FC236}">
                <a16:creationId xmlns:a16="http://schemas.microsoft.com/office/drawing/2014/main" id="{FD92B945-9446-4FF9-5C50-03F29DDD05BE}"/>
              </a:ext>
            </a:extLst>
          </p:cNvPr>
          <p:cNvSpPr txBox="1"/>
          <p:nvPr/>
        </p:nvSpPr>
        <p:spPr>
          <a:xfrm>
            <a:off x="252221" y="3913073"/>
            <a:ext cx="255779" cy="369332"/>
          </a:xfrm>
          <a:prstGeom prst="rect">
            <a:avLst/>
          </a:prstGeom>
          <a:noFill/>
        </p:spPr>
        <p:txBody>
          <a:bodyPr wrap="square" rtlCol="0">
            <a:spAutoFit/>
          </a:bodyPr>
          <a:lstStyle/>
          <a:p>
            <a:r>
              <a:rPr lang="it-IT"/>
              <a:t>*</a:t>
            </a:r>
          </a:p>
        </p:txBody>
      </p:sp>
      <p:sp>
        <p:nvSpPr>
          <p:cNvPr id="7" name="CasellaDiTesto 6">
            <a:extLst>
              <a:ext uri="{FF2B5EF4-FFF2-40B4-BE49-F238E27FC236}">
                <a16:creationId xmlns:a16="http://schemas.microsoft.com/office/drawing/2014/main" id="{720C3978-CDBB-B247-CC6B-D94FC7AA6B42}"/>
              </a:ext>
            </a:extLst>
          </p:cNvPr>
          <p:cNvSpPr txBox="1"/>
          <p:nvPr/>
        </p:nvSpPr>
        <p:spPr>
          <a:xfrm>
            <a:off x="252221" y="3239145"/>
            <a:ext cx="255779" cy="369332"/>
          </a:xfrm>
          <a:prstGeom prst="rect">
            <a:avLst/>
          </a:prstGeom>
          <a:noFill/>
        </p:spPr>
        <p:txBody>
          <a:bodyPr wrap="square" rtlCol="0">
            <a:spAutoFit/>
          </a:bodyPr>
          <a:lstStyle/>
          <a:p>
            <a:r>
              <a:rPr lang="it-IT"/>
              <a:t>*</a:t>
            </a:r>
          </a:p>
        </p:txBody>
      </p:sp>
      <p:sp>
        <p:nvSpPr>
          <p:cNvPr id="8" name="CasellaDiTesto 7">
            <a:extLst>
              <a:ext uri="{FF2B5EF4-FFF2-40B4-BE49-F238E27FC236}">
                <a16:creationId xmlns:a16="http://schemas.microsoft.com/office/drawing/2014/main" id="{1D1FC520-A64C-EE21-8332-30F344377CFF}"/>
              </a:ext>
            </a:extLst>
          </p:cNvPr>
          <p:cNvSpPr txBox="1"/>
          <p:nvPr/>
        </p:nvSpPr>
        <p:spPr>
          <a:xfrm>
            <a:off x="7529024" y="2824950"/>
            <a:ext cx="4661452" cy="1754326"/>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Hyperparameters</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a:latin typeface="CMU Concrete" panose="02000603000000000000" pitchFamily="2" charset="0"/>
                <a:ea typeface="CMU Concrete" panose="02000603000000000000" pitchFamily="2" charset="0"/>
                <a:cs typeface="CMU Concrete" panose="02000603000000000000" pitchFamily="2" charset="0"/>
              </a:rPr>
              <a:t>batch_size     = 16</a:t>
            </a:r>
          </a:p>
          <a:p>
            <a:r>
              <a:rPr lang="it-IT">
                <a:latin typeface="CMU Concrete" panose="02000603000000000000" pitchFamily="2" charset="0"/>
                <a:ea typeface="CMU Concrete" panose="02000603000000000000" pitchFamily="2" charset="0"/>
                <a:cs typeface="CMU Concrete" panose="02000603000000000000" pitchFamily="2" charset="0"/>
              </a:rPr>
              <a:t>loss               = Categorical crossentropy</a:t>
            </a:r>
          </a:p>
          <a:p>
            <a:r>
              <a:rPr lang="it-IT">
                <a:latin typeface="CMU Concrete" panose="02000603000000000000" pitchFamily="2" charset="0"/>
                <a:ea typeface="CMU Concrete" panose="02000603000000000000" pitchFamily="2" charset="0"/>
                <a:cs typeface="CMU Concrete" panose="02000603000000000000" pitchFamily="2" charset="0"/>
              </a:rPr>
              <a:t>optimizer       = Adam</a:t>
            </a:r>
          </a:p>
          <a:p>
            <a:r>
              <a:rPr lang="it-IT">
                <a:latin typeface="CMU Concrete" panose="02000603000000000000" pitchFamily="2" charset="0"/>
                <a:ea typeface="CMU Concrete" panose="02000603000000000000" pitchFamily="2" charset="0"/>
                <a:cs typeface="CMU Concrete" panose="02000603000000000000" pitchFamily="2" charset="0"/>
              </a:rPr>
              <a:t>learning_rate = 0.0001</a:t>
            </a:r>
          </a:p>
        </p:txBody>
      </p:sp>
    </p:spTree>
    <p:extLst>
      <p:ext uri="{BB962C8B-B14F-4D97-AF65-F5344CB8AC3E}">
        <p14:creationId xmlns:p14="http://schemas.microsoft.com/office/powerpoint/2010/main" val="32629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6" name="TextBox 5">
            <a:extLst>
              <a:ext uri="{FF2B5EF4-FFF2-40B4-BE49-F238E27FC236}">
                <a16:creationId xmlns:a16="http://schemas.microsoft.com/office/drawing/2014/main" id="{B6A15968-7D0F-90EF-AAE1-A2F016B0DCA9}"/>
              </a:ext>
            </a:extLst>
          </p:cNvPr>
          <p:cNvSpPr txBox="1"/>
          <p:nvPr/>
        </p:nvSpPr>
        <p:spPr>
          <a:xfrm>
            <a:off x="753294" y="1677650"/>
            <a:ext cx="3301139" cy="584775"/>
          </a:xfrm>
          <a:prstGeom prst="rect">
            <a:avLst/>
          </a:prstGeom>
          <a:noFill/>
        </p:spPr>
        <p:txBody>
          <a:bodyPr wrap="square" rtlCol="0">
            <a:spAutoFit/>
          </a:bodyPr>
          <a:lstStyle/>
          <a:p>
            <a:r>
              <a:rPr lang="en-US" sz="3200" dirty="0">
                <a:solidFill>
                  <a:srgbClr val="00B050"/>
                </a:solidFill>
              </a:rPr>
              <a:t>Positive results (+)</a:t>
            </a:r>
            <a:endParaRPr lang="en-AT" sz="3200" dirty="0">
              <a:solidFill>
                <a:srgbClr val="00B050"/>
              </a:solidFill>
            </a:endParaRPr>
          </a:p>
        </p:txBody>
      </p:sp>
      <p:sp>
        <p:nvSpPr>
          <p:cNvPr id="7" name="TextBox 6">
            <a:extLst>
              <a:ext uri="{FF2B5EF4-FFF2-40B4-BE49-F238E27FC236}">
                <a16:creationId xmlns:a16="http://schemas.microsoft.com/office/drawing/2014/main" id="{1D42C4BC-46FD-00BE-3FDD-BFAC2A7F3317}"/>
              </a:ext>
            </a:extLst>
          </p:cNvPr>
          <p:cNvSpPr txBox="1"/>
          <p:nvPr/>
        </p:nvSpPr>
        <p:spPr>
          <a:xfrm>
            <a:off x="7200264"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8" name="TextBox 7">
            <a:extLst>
              <a:ext uri="{FF2B5EF4-FFF2-40B4-BE49-F238E27FC236}">
                <a16:creationId xmlns:a16="http://schemas.microsoft.com/office/drawing/2014/main" id="{8FD04DEE-F47C-882C-289B-67371E479FF1}"/>
              </a:ext>
            </a:extLst>
          </p:cNvPr>
          <p:cNvSpPr txBox="1"/>
          <p:nvPr/>
        </p:nvSpPr>
        <p:spPr>
          <a:xfrm>
            <a:off x="35206" y="2254687"/>
            <a:ext cx="4995620" cy="3693319"/>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Accuracy results obtained by MobileNetV2 and recall values are over 90%, as for the results on the test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MobileNetV2 is faster than other more complex models as VGG16 and ResNet50</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solution presented consider also a rejection class: the model is able to return a class that is not food; furthermore, another option that the model has is, in case the probability computed is lower than 50%, it can reply that is not able to provide a clear answer to the image feeded.</a:t>
            </a: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5679922" y="2254687"/>
            <a:ext cx="5861458" cy="3416320"/>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amount of original images, less than a 1000, required Data Augmentation, that could be the reason why it performs very well, but it seems not able to reach an accuracy greater than 92% on the validation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Some images are difficult to recognize, also for a human being: for instance, in some images in the sushi folder, they contain both sushi and sashimi but the images itself are labeled as sushi. This can lead the model to perform not as its maximum capacity.</a:t>
            </a:r>
          </a:p>
          <a:p>
            <a:pPr marL="285750" indent="-285750">
              <a:buFontTx/>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C1720755-9388-44C0-107F-5CD8AAD189ED}"/>
              </a:ext>
            </a:extLst>
          </p:cNvPr>
          <p:cNvSpPr txBox="1"/>
          <p:nvPr/>
        </p:nvSpPr>
        <p:spPr>
          <a:xfrm>
            <a:off x="1105788" y="6989480"/>
            <a:ext cx="4990212" cy="2585323"/>
          </a:xfrm>
          <a:prstGeom prst="rect">
            <a:avLst/>
          </a:prstGeom>
          <a:noFill/>
        </p:spPr>
        <p:txBody>
          <a:bodyPr wrap="square" rtlCol="0">
            <a:spAutoFit/>
          </a:bodyPr>
          <a:lstStyle/>
          <a:p>
            <a:pPr marL="285750" indent="-285750">
              <a:buFontTx/>
              <a:buChar char="-"/>
            </a:pPr>
            <a:r>
              <a:rPr lang="en-US" sz="1800">
                <a:solidFill>
                  <a:srgbClr val="FF0000"/>
                </a:solidFill>
                <a:latin typeface="CMU Concrete" panose="02000603000000000000" pitchFamily="2" charset="0"/>
                <a:ea typeface="CMU Concrete" panose="02000603000000000000" pitchFamily="2" charset="0"/>
                <a:cs typeface="CMU Concrete" panose="02000603000000000000" pitchFamily="2" charset="0"/>
              </a:rPr>
              <a:t>matrice di confusion dire che sushi è stato classificato meglio o peggio ddi sashimi. formulare ipotesi su cosa funziona e cosa non funziona, su cosa funzione meglio/peggio. questo discorso si fa con i numeri ma anche degli esempi specifici mostrando immagini nella presentaion</a:t>
            </a:r>
            <a:endParaRPr lang="en-AT" sz="1800" strike="sngStrike">
              <a:solidFill>
                <a:srgbClr val="FF0000"/>
              </a:solidFill>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a:p>
            <a:endParaRPr lang="it-IT"/>
          </a:p>
        </p:txBody>
      </p:sp>
    </p:spTree>
    <p:extLst>
      <p:ext uri="{BB962C8B-B14F-4D97-AF65-F5344CB8AC3E}">
        <p14:creationId xmlns:p14="http://schemas.microsoft.com/office/powerpoint/2010/main" val="110781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7" name="TextBox 6">
            <a:extLst>
              <a:ext uri="{FF2B5EF4-FFF2-40B4-BE49-F238E27FC236}">
                <a16:creationId xmlns:a16="http://schemas.microsoft.com/office/drawing/2014/main" id="{1D42C4BC-46FD-00BE-3FDD-BFAC2A7F3317}"/>
              </a:ext>
            </a:extLst>
          </p:cNvPr>
          <p:cNvSpPr txBox="1"/>
          <p:nvPr/>
        </p:nvSpPr>
        <p:spPr>
          <a:xfrm>
            <a:off x="508000"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284816" y="2254687"/>
            <a:ext cx="5861458" cy="2585323"/>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In fact, checking the confusion matrix it is possible</a:t>
            </a:r>
          </a:p>
          <a:p>
            <a:r>
              <a:rPr lang="en-US">
                <a:latin typeface="CMU Concrete" panose="02000603000000000000" pitchFamily="2" charset="0"/>
                <a:ea typeface="CMU Concrete" panose="02000603000000000000" pitchFamily="2" charset="0"/>
                <a:cs typeface="CMU Concrete" panose="02000603000000000000" pitchFamily="2" charset="0"/>
              </a:rPr>
              <a:t>to see the mistakes that the model has done. Specifically, in case of the Greek salad, the Caesar salad and sashimi, the model was, sometimes, not able to recognize the class correctly.</a:t>
            </a:r>
          </a:p>
          <a:p>
            <a:r>
              <a:rPr lang="en-US">
                <a:latin typeface="CMU Concrete" panose="02000603000000000000" pitchFamily="2" charset="0"/>
                <a:ea typeface="CMU Concrete" panose="02000603000000000000" pitchFamily="2" charset="0"/>
                <a:cs typeface="CMU Concrete" panose="02000603000000000000" pitchFamily="2" charset="0"/>
              </a:rPr>
              <a:t>- One of the reasons could be the bad quality of the image itself or a very difficult way of distinguish between the two types of salad, as it is possible to see from the images in this slide.</a:t>
            </a: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3F97223B-865A-4FAD-9D0D-5DA8199BB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704" y="5286766"/>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B6C7D87-645A-481B-54F4-47A48CF06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8044" y="1582757"/>
            <a:ext cx="5210957" cy="39291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FCFE49A-0845-F426-BE6C-F365772BC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 y="5315697"/>
            <a:ext cx="1529741" cy="15297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2C857D-6CDF-A3B3-C57C-03FA26AF3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63" y="5315697"/>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131382D-14F6-BB54-08A6-64DF0FC26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6033" y="5286766"/>
            <a:ext cx="1527048" cy="152704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1246573-2374-25B2-D20E-F14F79D84175}"/>
              </a:ext>
            </a:extLst>
          </p:cNvPr>
          <p:cNvSpPr txBox="1"/>
          <p:nvPr/>
        </p:nvSpPr>
        <p:spPr>
          <a:xfrm>
            <a:off x="4212649" y="4840010"/>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Not recognised!</a:t>
            </a:r>
          </a:p>
          <a:p>
            <a:r>
              <a:rPr lang="it-IT" sz="1200">
                <a:latin typeface="CMU Concrete" panose="02000603000000000000" pitchFamily="2" charset="0"/>
                <a:ea typeface="CMU Concrete" panose="02000603000000000000" pitchFamily="2" charset="0"/>
                <a:cs typeface="CMU Concrete" panose="02000603000000000000" pitchFamily="2" charset="0"/>
              </a:rPr>
              <a:t>Correct: greek salad</a:t>
            </a:r>
          </a:p>
        </p:txBody>
      </p:sp>
      <p:sp>
        <p:nvSpPr>
          <p:cNvPr id="11" name="CasellaDiTesto 10">
            <a:extLst>
              <a:ext uri="{FF2B5EF4-FFF2-40B4-BE49-F238E27FC236}">
                <a16:creationId xmlns:a16="http://schemas.microsoft.com/office/drawing/2014/main" id="{B66711AA-8F8F-EC5A-34C8-3AE7D50DE621}"/>
              </a:ext>
            </a:extLst>
          </p:cNvPr>
          <p:cNvSpPr txBox="1"/>
          <p:nvPr/>
        </p:nvSpPr>
        <p:spPr>
          <a:xfrm>
            <a:off x="446644" y="4854032"/>
            <a:ext cx="1619327"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Rejection class</a:t>
            </a:r>
          </a:p>
          <a:p>
            <a:r>
              <a:rPr lang="it-IT" sz="1200">
                <a:latin typeface="CMU Concrete" panose="02000603000000000000" pitchFamily="2" charset="0"/>
                <a:ea typeface="CMU Concrete" panose="02000603000000000000" pitchFamily="2" charset="0"/>
                <a:cs typeface="CMU Concrete" panose="02000603000000000000" pitchFamily="2" charset="0"/>
              </a:rPr>
              <a:t>Correct: caesar salad</a:t>
            </a:r>
          </a:p>
        </p:txBody>
      </p:sp>
      <p:sp>
        <p:nvSpPr>
          <p:cNvPr id="14" name="CasellaDiTesto 13">
            <a:extLst>
              <a:ext uri="{FF2B5EF4-FFF2-40B4-BE49-F238E27FC236}">
                <a16:creationId xmlns:a16="http://schemas.microsoft.com/office/drawing/2014/main" id="{3BC27BF9-00F8-4AEB-1DB8-848149B1E133}"/>
              </a:ext>
            </a:extLst>
          </p:cNvPr>
          <p:cNvSpPr txBox="1"/>
          <p:nvPr/>
        </p:nvSpPr>
        <p:spPr>
          <a:xfrm>
            <a:off x="2375786" y="4840010"/>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Caesar salad</a:t>
            </a:r>
          </a:p>
          <a:p>
            <a:r>
              <a:rPr lang="it-IT" sz="1200">
                <a:latin typeface="CMU Concrete" panose="02000603000000000000" pitchFamily="2" charset="0"/>
                <a:ea typeface="CMU Concrete" panose="02000603000000000000" pitchFamily="2" charset="0"/>
                <a:cs typeface="CMU Concrete" panose="02000603000000000000" pitchFamily="2" charset="0"/>
              </a:rPr>
              <a:t>Correct: greek salad</a:t>
            </a:r>
          </a:p>
        </p:txBody>
      </p:sp>
      <p:sp>
        <p:nvSpPr>
          <p:cNvPr id="15" name="CasellaDiTesto 14">
            <a:extLst>
              <a:ext uri="{FF2B5EF4-FFF2-40B4-BE49-F238E27FC236}">
                <a16:creationId xmlns:a16="http://schemas.microsoft.com/office/drawing/2014/main" id="{B664F0FD-5FD4-E9F2-EAD0-5CC5296C98E1}"/>
              </a:ext>
            </a:extLst>
          </p:cNvPr>
          <p:cNvSpPr txBox="1"/>
          <p:nvPr/>
        </p:nvSpPr>
        <p:spPr>
          <a:xfrm>
            <a:off x="6049511" y="4854031"/>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Sushi</a:t>
            </a:r>
          </a:p>
          <a:p>
            <a:r>
              <a:rPr lang="it-IT" sz="1200">
                <a:latin typeface="CMU Concrete" panose="02000603000000000000" pitchFamily="2" charset="0"/>
                <a:ea typeface="CMU Concrete" panose="02000603000000000000" pitchFamily="2" charset="0"/>
                <a:cs typeface="CMU Concrete" panose="02000603000000000000" pitchFamily="2" charset="0"/>
              </a:rPr>
              <a:t>Correct: sashimi</a:t>
            </a:r>
          </a:p>
        </p:txBody>
      </p:sp>
    </p:spTree>
    <p:extLst>
      <p:ext uri="{BB962C8B-B14F-4D97-AF65-F5344CB8AC3E}">
        <p14:creationId xmlns:p14="http://schemas.microsoft.com/office/powerpoint/2010/main" val="248706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6. </a:t>
            </a:r>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371223" y="1859339"/>
            <a:ext cx="6753477" cy="3970318"/>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One attempt was made in order to apply GridSearchCrossValidation on the deeper Model V04, with the goal of finding out which are the best permutations of parameters that perform better on this data.</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Even though the results showed the usage of a </a:t>
            </a:r>
            <a:r>
              <a:rPr lang="it-IT" i="1">
                <a:latin typeface="CMU Concrete" panose="02000603000000000000" pitchFamily="2" charset="0"/>
                <a:ea typeface="CMU Concrete" panose="02000603000000000000" pitchFamily="2" charset="0"/>
                <a:cs typeface="CMU Concrete" panose="02000603000000000000" pitchFamily="2" charset="0"/>
              </a:rPr>
              <a:t>learning_rate</a:t>
            </a:r>
            <a:r>
              <a:rPr lang="it-IT">
                <a:latin typeface="CMU Concrete" panose="02000603000000000000" pitchFamily="2" charset="0"/>
                <a:ea typeface="CMU Concrete" panose="02000603000000000000" pitchFamily="2" charset="0"/>
                <a:cs typeface="CMU Concrete" panose="02000603000000000000" pitchFamily="2" charset="0"/>
              </a:rPr>
              <a:t> = 0.001 and an </a:t>
            </a:r>
            <a:r>
              <a:rPr lang="it-IT" i="1">
                <a:latin typeface="CMU Concrete" panose="02000603000000000000" pitchFamily="2" charset="0"/>
                <a:ea typeface="CMU Concrete" panose="02000603000000000000" pitchFamily="2" charset="0"/>
                <a:cs typeface="CMU Concrete" panose="02000603000000000000" pitchFamily="2" charset="0"/>
              </a:rPr>
              <a:t>activation_function</a:t>
            </a:r>
            <a:r>
              <a:rPr lang="it-IT">
                <a:latin typeface="CMU Concrete" panose="02000603000000000000" pitchFamily="2" charset="0"/>
                <a:ea typeface="CMU Concrete" panose="02000603000000000000" pitchFamily="2" charset="0"/>
                <a:cs typeface="CMU Concrete" panose="02000603000000000000" pitchFamily="2" charset="0"/>
              </a:rPr>
              <a:t> = LeakyReLU, multiple experiments with this hyperparameters have shown that the best set of them is the one that involves a </a:t>
            </a:r>
            <a:r>
              <a:rPr lang="it-IT" i="1">
                <a:latin typeface="CMU Concrete" panose="02000603000000000000" pitchFamily="2" charset="0"/>
                <a:ea typeface="CMU Concrete" panose="02000603000000000000" pitchFamily="2" charset="0"/>
                <a:cs typeface="CMU Concrete" panose="02000603000000000000" pitchFamily="2" charset="0"/>
              </a:rPr>
              <a:t>ReLU</a:t>
            </a:r>
            <a:r>
              <a:rPr lang="it-IT">
                <a:latin typeface="CMU Concrete" panose="02000603000000000000" pitchFamily="2" charset="0"/>
                <a:ea typeface="CMU Concrete" panose="02000603000000000000" pitchFamily="2" charset="0"/>
                <a:cs typeface="CMU Concrete" panose="02000603000000000000" pitchFamily="2" charset="0"/>
              </a:rPr>
              <a:t> activation function and a learning rate of 0.0001.</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This is the reason why this hyperparameters have been chosen for the Transfer Learning with the MobileNetV2 architecture.</a:t>
            </a:r>
          </a:p>
        </p:txBody>
      </p:sp>
      <p:pic>
        <p:nvPicPr>
          <p:cNvPr id="8" name="Immagine 7">
            <a:extLst>
              <a:ext uri="{FF2B5EF4-FFF2-40B4-BE49-F238E27FC236}">
                <a16:creationId xmlns:a16="http://schemas.microsoft.com/office/drawing/2014/main" id="{A786F537-C940-CA80-CF39-84591F71E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887" y="2079148"/>
            <a:ext cx="2438095" cy="2438095"/>
          </a:xfrm>
          <a:prstGeom prst="rect">
            <a:avLst/>
          </a:prstGeom>
        </p:spPr>
      </p:pic>
      <p:sp>
        <p:nvSpPr>
          <p:cNvPr id="11" name="CasellaDiTesto 10">
            <a:extLst>
              <a:ext uri="{FF2B5EF4-FFF2-40B4-BE49-F238E27FC236}">
                <a16:creationId xmlns:a16="http://schemas.microsoft.com/office/drawing/2014/main" id="{447BF618-AFEB-E1AF-AE00-DAF204560999}"/>
              </a:ext>
            </a:extLst>
          </p:cNvPr>
          <p:cNvSpPr txBox="1"/>
          <p:nvPr/>
        </p:nvSpPr>
        <p:spPr>
          <a:xfrm>
            <a:off x="7886700" y="6596390"/>
            <a:ext cx="3365500" cy="261610"/>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Adjust icons created by Good Ware - Flaticon</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55713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6. </a:t>
            </a:r>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155323" y="1741808"/>
            <a:ext cx="5822043" cy="4801314"/>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An alternative experiment involved the usage of the Principal Component Analysis in conjunction with Transfer Learning using MobileNetV2 architecture.</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idea behind that experiment was to reduce the number of parameters involved in the model (considering only the images, after resizing them by 224x224, the number of parameter in total has risen to 50.176) that, in total, the model has to learn in order to predict the new image. </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experiment succeeded: in fact, during the training phase, the fitting speed was much higher than the traditional methods. Nevertheless, the final accuracy was around 10% lower than when using the full amount of parameters with MobileNetV2 architecture and Transfer Learning (around 80%)</a:t>
            </a:r>
          </a:p>
        </p:txBody>
      </p:sp>
      <p:pic>
        <p:nvPicPr>
          <p:cNvPr id="1026" name="Picture 2" descr="Different k-Values">
            <a:extLst>
              <a:ext uri="{FF2B5EF4-FFF2-40B4-BE49-F238E27FC236}">
                <a16:creationId xmlns:a16="http://schemas.microsoft.com/office/drawing/2014/main" id="{B08322C7-552C-074F-0F25-5F0BAD929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741" y="3070093"/>
            <a:ext cx="6153491" cy="3305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compressed Image">
            <a:extLst>
              <a:ext uri="{FF2B5EF4-FFF2-40B4-BE49-F238E27FC236}">
                <a16:creationId xmlns:a16="http://schemas.microsoft.com/office/drawing/2014/main" id="{82ADD3C2-33D8-9368-D11C-C2845920D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085" y="519206"/>
            <a:ext cx="3256804" cy="244520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8539B265-7D20-6915-60DB-0618E917A99C}"/>
              </a:ext>
            </a:extLst>
          </p:cNvPr>
          <p:cNvSpPr txBox="1"/>
          <p:nvPr/>
        </p:nvSpPr>
        <p:spPr>
          <a:xfrm>
            <a:off x="8366361" y="0"/>
            <a:ext cx="1924268" cy="584775"/>
          </a:xfrm>
          <a:prstGeom prst="rect">
            <a:avLst/>
          </a:prstGeom>
          <a:noFill/>
        </p:spPr>
        <p:txBody>
          <a:bodyPr wrap="square" rtlCol="0">
            <a:spAutoFit/>
          </a:bodyPr>
          <a:lstStyle/>
          <a:p>
            <a:r>
              <a:rPr lang="it-IT" sz="1600">
                <a:latin typeface="CMU Concrete" panose="02000603000000000000" pitchFamily="2" charset="0"/>
                <a:ea typeface="CMU Concrete" panose="02000603000000000000" pitchFamily="2" charset="0"/>
                <a:cs typeface="CMU Concrete" panose="02000603000000000000" pitchFamily="2" charset="0"/>
              </a:rPr>
              <a:t>Original image</a:t>
            </a:r>
          </a:p>
          <a:p>
            <a:r>
              <a:rPr lang="it-IT" sz="1600">
                <a:latin typeface="CMU Concrete" panose="02000603000000000000" pitchFamily="2" charset="0"/>
                <a:ea typeface="CMU Concrete" panose="02000603000000000000" pitchFamily="2" charset="0"/>
                <a:cs typeface="CMU Concrete" panose="02000603000000000000" pitchFamily="2" charset="0"/>
              </a:rPr>
              <a:t>Size: (3120, 4160,3)</a:t>
            </a:r>
          </a:p>
        </p:txBody>
      </p:sp>
      <p:sp>
        <p:nvSpPr>
          <p:cNvPr id="7" name="CasellaDiTesto 6">
            <a:extLst>
              <a:ext uri="{FF2B5EF4-FFF2-40B4-BE49-F238E27FC236}">
                <a16:creationId xmlns:a16="http://schemas.microsoft.com/office/drawing/2014/main" id="{CA8485C0-02D9-1081-AAE5-417C5AF7CA2C}"/>
              </a:ext>
            </a:extLst>
          </p:cNvPr>
          <p:cNvSpPr txBox="1"/>
          <p:nvPr/>
        </p:nvSpPr>
        <p:spPr>
          <a:xfrm>
            <a:off x="5977366" y="6375350"/>
            <a:ext cx="6153491" cy="377406"/>
          </a:xfrm>
          <a:prstGeom prst="rect">
            <a:avLst/>
          </a:prstGeom>
          <a:noFill/>
        </p:spPr>
        <p:txBody>
          <a:bodyPr wrap="square" rtlCol="0">
            <a:spAutoFit/>
          </a:bodyPr>
          <a:lstStyle/>
          <a:p>
            <a:endParaRPr lang="it-IT"/>
          </a:p>
        </p:txBody>
      </p:sp>
      <p:sp>
        <p:nvSpPr>
          <p:cNvPr id="9" name="CasellaDiTesto 8">
            <a:extLst>
              <a:ext uri="{FF2B5EF4-FFF2-40B4-BE49-F238E27FC236}">
                <a16:creationId xmlns:a16="http://schemas.microsoft.com/office/drawing/2014/main" id="{DD46DABB-3AA8-7F8F-8C4A-5879302A5DAC}"/>
              </a:ext>
            </a:extLst>
          </p:cNvPr>
          <p:cNvSpPr txBox="1"/>
          <p:nvPr/>
        </p:nvSpPr>
        <p:spPr>
          <a:xfrm>
            <a:off x="6190784" y="6375350"/>
            <a:ext cx="6153491" cy="430887"/>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With PCA we only need to use 54 of the original 3120 components to explain 95% of the variance in the image.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15383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0110306C-B5AB-8CD7-79B4-CF0669D45672}"/>
              </a:ext>
            </a:extLst>
          </p:cNvPr>
          <p:cNvSpPr txBox="1"/>
          <p:nvPr/>
        </p:nvSpPr>
        <p:spPr>
          <a:xfrm>
            <a:off x="723900" y="1905000"/>
            <a:ext cx="8218905" cy="1200329"/>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INSERIRE LINK LOCALHOST A DEPLOYMENT </a:t>
            </a:r>
            <a:r>
              <a:rPr lang="it-IT">
                <a:latin typeface="CMU Concrete" panose="02000603000000000000" pitchFamily="2" charset="0"/>
                <a:ea typeface="CMU Concrete" panose="02000603000000000000" pitchFamily="2" charset="0"/>
                <a:cs typeface="CMU Concrete" panose="02000603000000000000" pitchFamily="2" charset="0"/>
                <a:sym typeface="Wingdings" panose="05000000000000000000" pitchFamily="2" charset="2"/>
              </a:rPr>
              <a:t> GRADIO. </a:t>
            </a:r>
            <a:r>
              <a:rPr lang="it-IT"/>
              <a:t>AGGIUNGERE LINK A LOCALHOST PER GRADIO CAMBIANDO LA TOP5 ACCURACY CON LA TOP3 ACCURACY! E MODIFICA SLIDE SUI CMMENTI POSITIVI/NEGATIVI DELLA TUA SOLUZIONE</a:t>
            </a:r>
          </a:p>
        </p:txBody>
      </p:sp>
      <p:sp>
        <p:nvSpPr>
          <p:cNvPr id="5" name="Segnaposto contenuto 2">
            <a:extLst>
              <a:ext uri="{FF2B5EF4-FFF2-40B4-BE49-F238E27FC236}">
                <a16:creationId xmlns:a16="http://schemas.microsoft.com/office/drawing/2014/main" id="{896A1AC4-6BA6-6C3E-0B8A-2E121395C602}"/>
              </a:ext>
            </a:extLst>
          </p:cNvPr>
          <p:cNvSpPr txBox="1">
            <a:spLocks/>
          </p:cNvSpPr>
          <p:nvPr/>
        </p:nvSpPr>
        <p:spPr>
          <a:xfrm>
            <a:off x="146347" y="2918287"/>
            <a:ext cx="9810604" cy="206337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100000"/>
              </a:lnSpc>
              <a:spcBef>
                <a:spcPts val="1000"/>
              </a:spcBef>
              <a:buSzPct val="80000"/>
              <a:buFont typeface="Arial" panose="020B0604020202020204" pitchFamily="34" charset="0"/>
              <a:buNone/>
              <a:defRPr sz="2000" i="0" kern="1200" spc="160" baseline="0">
                <a:solidFill>
                  <a:schemeClr val="tx1">
                    <a:lumMod val="85000"/>
                    <a:lumOff val="15000"/>
                  </a:schemeClr>
                </a:solidFill>
                <a:latin typeface="+mn-lt"/>
                <a:ea typeface="Batang" panose="02030600000101010101" pitchFamily="18" charset="-127"/>
                <a:cs typeface="+mn-cs"/>
              </a:defRPr>
            </a:lvl1pPr>
            <a:lvl2pPr marL="457200" indent="0" algn="ctr" defTabSz="914400" rtl="0" eaLnBrk="1" latinLnBrk="0" hangingPunct="1">
              <a:lnSpc>
                <a:spcPct val="100000"/>
              </a:lnSpc>
              <a:spcBef>
                <a:spcPts val="500"/>
              </a:spcBef>
              <a:buFontTx/>
              <a:buNone/>
              <a:defRPr sz="2000" kern="1200" spc="50" baseline="0">
                <a:solidFill>
                  <a:schemeClr val="tx1">
                    <a:lumMod val="85000"/>
                    <a:lumOff val="15000"/>
                  </a:schemeClr>
                </a:solidFill>
                <a:latin typeface="+mn-lt"/>
                <a:ea typeface="Batang" panose="02030600000101010101" pitchFamily="18" charset="-127"/>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spc="50" baseline="0">
                <a:solidFill>
                  <a:schemeClr val="tx1">
                    <a:lumMod val="85000"/>
                    <a:lumOff val="15000"/>
                  </a:schemeClr>
                </a:solidFill>
                <a:latin typeface="+mn-lt"/>
                <a:ea typeface="Batang" panose="02030600000101010101" pitchFamily="18" charset="-127"/>
                <a:cs typeface="+mn-cs"/>
              </a:defRPr>
            </a:lvl3pPr>
            <a:lvl4pPr marL="1371600" indent="0" algn="ctr" defTabSz="914400" rtl="0" eaLnBrk="1" latinLnBrk="0" hangingPunct="1">
              <a:lnSpc>
                <a:spcPct val="100000"/>
              </a:lnSpc>
              <a:spcBef>
                <a:spcPts val="500"/>
              </a:spcBef>
              <a:buFontTx/>
              <a:buNone/>
              <a:defRPr sz="1600" kern="1200" spc="50" baseline="0">
                <a:solidFill>
                  <a:schemeClr val="tx1">
                    <a:lumMod val="85000"/>
                    <a:lumOff val="15000"/>
                  </a:schemeClr>
                </a:solidFill>
                <a:latin typeface="+mn-lt"/>
                <a:ea typeface="Batang" panose="02030600000101010101" pitchFamily="18" charset="-127"/>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spc="50" baseline="0">
                <a:solidFill>
                  <a:schemeClr val="tx1">
                    <a:lumMod val="85000"/>
                    <a:lumOff val="15000"/>
                  </a:schemeClr>
                </a:solidFill>
                <a:latin typeface="+mn-lt"/>
                <a:ea typeface="Batang" panose="02030600000101010101" pitchFamily="18" charset="-127"/>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a:p>
          <a:p>
            <a:r>
              <a:rPr lang="it-IT"/>
              <a:t>fOCALIZZARSI MOLTO DI PIù SUL SUDORE PRECEDENTE ALLA MODELLAZIONE FINALE E ALL’OUTPUT.</a:t>
            </a:r>
          </a:p>
          <a:p>
            <a:endParaRPr lang="it-IT"/>
          </a:p>
          <a:p>
            <a:r>
              <a:rPr lang="it-IT"/>
              <a:t>RICORDA CHE HAI 1 SLIDE PER MINUTO, DOVRESTI RESTARE NELLE 15 SLIDE MASSIMO!! IN TOTALE HAI 10 MINUTI DI PRESENTAZIONE!</a:t>
            </a:r>
          </a:p>
        </p:txBody>
      </p:sp>
    </p:spTree>
    <p:extLst>
      <p:ext uri="{BB962C8B-B14F-4D97-AF65-F5344CB8AC3E}">
        <p14:creationId xmlns:p14="http://schemas.microsoft.com/office/powerpoint/2010/main" val="76472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cibo, piatto, arancia, pizza&#10;&#10;Descrizione generata automaticamente">
            <a:extLst>
              <a:ext uri="{FF2B5EF4-FFF2-40B4-BE49-F238E27FC236}">
                <a16:creationId xmlns:a16="http://schemas.microsoft.com/office/drawing/2014/main" id="{E7421E7A-3CC7-9C2B-0115-886FD1E9D17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6959" b="8772"/>
          <a:stretch/>
        </p:blipFill>
        <p:spPr>
          <a:xfrm>
            <a:off x="1" y="10"/>
            <a:ext cx="12192000" cy="6857989"/>
          </a:xfrm>
          <a:prstGeom prst="rect">
            <a:avLst/>
          </a:prstGeom>
        </p:spPr>
      </p:pic>
      <p:sp>
        <p:nvSpPr>
          <p:cNvPr id="6" name="Titolo 1">
            <a:extLst>
              <a:ext uri="{FF2B5EF4-FFF2-40B4-BE49-F238E27FC236}">
                <a16:creationId xmlns:a16="http://schemas.microsoft.com/office/drawing/2014/main" id="{142BDE3B-4645-5D9B-21A7-80D13038A842}"/>
              </a:ext>
            </a:extLst>
          </p:cNvPr>
          <p:cNvSpPr txBox="1">
            <a:spLocks/>
          </p:cNvSpPr>
          <p:nvPr/>
        </p:nvSpPr>
        <p:spPr>
          <a:xfrm>
            <a:off x="2506274" y="2928256"/>
            <a:ext cx="7827897" cy="1349829"/>
          </a:xfrm>
          <a:prstGeom prst="rect">
            <a:avLst/>
          </a:prstGeom>
          <a:solidFill>
            <a:schemeClr val="bg1"/>
          </a:solidFill>
          <a:ln w="57150">
            <a:solidFill>
              <a:schemeClr val="tx1"/>
            </a:solidFill>
          </a:ln>
        </p:spPr>
        <p:txBody>
          <a:bodyPr vert="horz" lIns="91440" tIns="45720" rIns="91440" bIns="45720" rtlCol="0" anchor="b">
            <a:normAutofit/>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it-IT" sz="3600" b="1">
                <a:solidFill>
                  <a:schemeClr val="tx1"/>
                </a:solidFill>
                <a:latin typeface="CMU Concrete" panose="02000603000000000000" pitchFamily="2" charset="0"/>
                <a:ea typeface="CMU Concrete" panose="02000603000000000000" pitchFamily="2" charset="0"/>
                <a:cs typeface="CMU Concrete" panose="02000603000000000000" pitchFamily="2" charset="0"/>
              </a:rPr>
              <a:t>THANK you FOR your ATTENTION!</a:t>
            </a:r>
          </a:p>
        </p:txBody>
      </p:sp>
      <p:sp>
        <p:nvSpPr>
          <p:cNvPr id="13" name="CasellaDiTesto 12">
            <a:extLst>
              <a:ext uri="{FF2B5EF4-FFF2-40B4-BE49-F238E27FC236}">
                <a16:creationId xmlns:a16="http://schemas.microsoft.com/office/drawing/2014/main" id="{EE30554C-CAFC-A27C-550A-CCC5AA7FF3CD}"/>
              </a:ext>
            </a:extLst>
          </p:cNvPr>
          <p:cNvSpPr txBox="1"/>
          <p:nvPr/>
        </p:nvSpPr>
        <p:spPr>
          <a:xfrm>
            <a:off x="5268687" y="6596390"/>
            <a:ext cx="2569028" cy="26160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6">
                  <a:extLst>
                    <a:ext uri="{A12FA001-AC4F-418D-AE19-62706E023703}">
                      <ahyp:hlinkClr xmlns:ahyp="http://schemas.microsoft.com/office/drawing/2018/hyperlinkcolor" val="tx"/>
                    </a:ext>
                  </a:extLst>
                </a:hlinkClick>
              </a:rPr>
              <a:t>Shourav Sheikh</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grpSp>
        <p:nvGrpSpPr>
          <p:cNvPr id="19" name="Gruppo 18">
            <a:extLst>
              <a:ext uri="{FF2B5EF4-FFF2-40B4-BE49-F238E27FC236}">
                <a16:creationId xmlns:a16="http://schemas.microsoft.com/office/drawing/2014/main" id="{89C885B5-FD46-84B1-1338-C2FD806A2C52}"/>
              </a:ext>
            </a:extLst>
          </p:cNvPr>
          <p:cNvGrpSpPr/>
          <p:nvPr/>
        </p:nvGrpSpPr>
        <p:grpSpPr>
          <a:xfrm>
            <a:off x="508000" y="314878"/>
            <a:ext cx="677094" cy="639848"/>
            <a:chOff x="508000" y="314878"/>
            <a:chExt cx="677094" cy="639848"/>
          </a:xfrm>
        </p:grpSpPr>
        <p:pic>
          <p:nvPicPr>
            <p:cNvPr id="20" name="Immagine 19">
              <a:extLst>
                <a:ext uri="{FF2B5EF4-FFF2-40B4-BE49-F238E27FC236}">
                  <a16:creationId xmlns:a16="http://schemas.microsoft.com/office/drawing/2014/main" id="{593A9799-97EF-7294-9B0F-A1F7092E30BF}"/>
                </a:ext>
              </a:extLst>
            </p:cNvPr>
            <p:cNvPicPr>
              <a:picLocks noChangeAspect="1"/>
            </p:cNvPicPr>
            <p:nvPr/>
          </p:nvPicPr>
          <p:blipFill>
            <a:blip r:embed="rId8"/>
            <a:stretch>
              <a:fillRect/>
            </a:stretch>
          </p:blipFill>
          <p:spPr>
            <a:xfrm>
              <a:off x="508000" y="314878"/>
              <a:ext cx="431800" cy="431800"/>
            </a:xfrm>
            <a:prstGeom prst="rect">
              <a:avLst/>
            </a:prstGeom>
          </p:spPr>
        </p:pic>
        <p:pic>
          <p:nvPicPr>
            <p:cNvPr id="21" name="Immagine 20">
              <a:extLst>
                <a:ext uri="{FF2B5EF4-FFF2-40B4-BE49-F238E27FC236}">
                  <a16:creationId xmlns:a16="http://schemas.microsoft.com/office/drawing/2014/main" id="{6ED674DB-4D5F-B52A-124B-D8173A314D34}"/>
                </a:ext>
              </a:extLst>
            </p:cNvPr>
            <p:cNvPicPr>
              <a:picLocks noChangeAspect="1"/>
            </p:cNvPicPr>
            <p:nvPr/>
          </p:nvPicPr>
          <p:blipFill>
            <a:blip r:embed="rId8"/>
            <a:stretch>
              <a:fillRect/>
            </a:stretch>
          </p:blipFill>
          <p:spPr>
            <a:xfrm>
              <a:off x="630647" y="406318"/>
              <a:ext cx="431800" cy="431800"/>
            </a:xfrm>
            <a:prstGeom prst="rect">
              <a:avLst/>
            </a:prstGeom>
          </p:spPr>
        </p:pic>
        <p:pic>
          <p:nvPicPr>
            <p:cNvPr id="22" name="Immagine 21">
              <a:extLst>
                <a:ext uri="{FF2B5EF4-FFF2-40B4-BE49-F238E27FC236}">
                  <a16:creationId xmlns:a16="http://schemas.microsoft.com/office/drawing/2014/main" id="{1F84636E-50A9-2F84-36D1-31C8ECB1D15E}"/>
                </a:ext>
              </a:extLst>
            </p:cNvPr>
            <p:cNvPicPr>
              <a:picLocks noChangeAspect="1"/>
            </p:cNvPicPr>
            <p:nvPr/>
          </p:nvPicPr>
          <p:blipFill>
            <a:blip r:embed="rId8"/>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80951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954726"/>
            <a:ext cx="9936479" cy="6324808"/>
          </a:xfrm>
          <a:prstGeom prst="rect">
            <a:avLst/>
          </a:prstGeom>
          <a:noFill/>
        </p:spPr>
        <p:txBody>
          <a:bodyPr wrap="square" rtlCol="0">
            <a:spAutoFit/>
          </a:bodyPr>
          <a:lstStyle/>
          <a:p>
            <a:r>
              <a:rPr lang="it-IT" sz="1500" b="1"/>
              <a:t>REFERENCES</a:t>
            </a:r>
          </a:p>
          <a:p>
            <a:endParaRPr lang="it-IT" sz="1500"/>
          </a:p>
          <a:p>
            <a:r>
              <a:rPr lang="it-IT" sz="1500"/>
              <a:t>DATASET:</a:t>
            </a:r>
          </a:p>
          <a:p>
            <a:pPr marL="285750" indent="-285750">
              <a:buFontTx/>
              <a:buChar char="-"/>
            </a:pPr>
            <a:r>
              <a:rPr lang="it-IT" sz="1500">
                <a:hlinkClick r:id="rId3">
                  <a:extLst>
                    <a:ext uri="{A12FA001-AC4F-418D-AE19-62706E023703}">
                      <ahyp:hlinkClr xmlns:ahyp="http://schemas.microsoft.com/office/drawing/2018/hyperlinkcolor" val="tx"/>
                    </a:ext>
                  </a:extLst>
                </a:hlinkClick>
              </a:rPr>
              <a:t>https://de.mathworks.com/help/deeplearning/ug/data-sets-for-deep-learning.html</a:t>
            </a:r>
            <a:endParaRPr lang="it-IT" sz="1500"/>
          </a:p>
          <a:p>
            <a:pPr marL="285750" indent="-285750">
              <a:buFontTx/>
              <a:buChar char="-"/>
            </a:pPr>
            <a:endParaRPr lang="it-IT" sz="1500"/>
          </a:p>
          <a:p>
            <a:r>
              <a:rPr lang="it-IT" sz="1500"/>
              <a:t>PAPER:</a:t>
            </a:r>
          </a:p>
          <a:p>
            <a:pPr marL="285750" indent="-285750">
              <a:buFontTx/>
              <a:buChar char="-"/>
            </a:pPr>
            <a:r>
              <a:rPr lang="it-IT" sz="1500">
                <a:hlinkClick r:id="rId4">
                  <a:extLst>
                    <a:ext uri="{A12FA001-AC4F-418D-AE19-62706E023703}">
                      <ahyp:hlinkClr xmlns:ahyp="http://schemas.microsoft.com/office/drawing/2018/hyperlinkcolor" val="tx"/>
                    </a:ext>
                  </a:extLst>
                </a:hlinkClick>
              </a:rPr>
              <a:t>https://link.springer.com/content/pdf/10.1007/978-3-319-23222-5_41.pdf</a:t>
            </a:r>
            <a:endParaRPr lang="it-IT" sz="1500"/>
          </a:p>
          <a:p>
            <a:pPr marL="285750" indent="-285750">
              <a:buFontTx/>
              <a:buChar char="-"/>
            </a:pPr>
            <a:r>
              <a:rPr lang="it-IT" sz="1500">
                <a:hlinkClick r:id="rId5">
                  <a:extLst>
                    <a:ext uri="{A12FA001-AC4F-418D-AE19-62706E023703}">
                      <ahyp:hlinkClr xmlns:ahyp="http://schemas.microsoft.com/office/drawing/2018/hyperlinkcolor" val="tx"/>
                    </a:ext>
                  </a:extLst>
                </a:hlinkClick>
              </a:rPr>
              <a:t>http://madima.org/wp-content/uploads/2017/11/12-A0-ICIAP-foodCNN-poster.pdf</a:t>
            </a:r>
            <a:endParaRPr lang="it-IT" sz="1500"/>
          </a:p>
          <a:p>
            <a:pPr marL="285750" indent="-285750">
              <a:buFontTx/>
              <a:buChar char="-"/>
            </a:pPr>
            <a:r>
              <a:rPr lang="it-IT" sz="1500">
                <a:hlinkClick r:id="rId6">
                  <a:extLst>
                    <a:ext uri="{A12FA001-AC4F-418D-AE19-62706E023703}">
                      <ahyp:hlinkClr xmlns:ahyp="http://schemas.microsoft.com/office/drawing/2018/hyperlinkcolor" val="tx"/>
                    </a:ext>
                  </a:extLst>
                </a:hlinkClick>
              </a:rPr>
              <a:t>https://boa.unimib.it/bitstream/10281/206401/4/CNN-based%20features_post-print.pdf</a:t>
            </a:r>
            <a:endParaRPr lang="it-IT" sz="1500"/>
          </a:p>
          <a:p>
            <a:pPr marL="285750" indent="-285750">
              <a:buFontTx/>
              <a:buChar char="-"/>
            </a:pPr>
            <a:r>
              <a:rPr lang="it-IT" sz="1500">
                <a:hlinkClick r:id="rId7">
                  <a:extLst>
                    <a:ext uri="{A12FA001-AC4F-418D-AE19-62706E023703}">
                      <ahyp:hlinkClr xmlns:ahyp="http://schemas.microsoft.com/office/drawing/2018/hyperlinkcolor" val="tx"/>
                    </a:ext>
                  </a:extLst>
                </a:hlinkClick>
              </a:rPr>
              <a:t>https://ieeexplore.ieee.org/stamp/stamp.jsp?tp=&amp;arnumber=8228338</a:t>
            </a:r>
            <a:endParaRPr lang="it-IT" sz="1500"/>
          </a:p>
          <a:p>
            <a:pPr marL="285750" indent="-285750">
              <a:buFontTx/>
              <a:buChar char="-"/>
            </a:pPr>
            <a:r>
              <a:rPr lang="it-IT" sz="1500">
                <a:hlinkClick r:id="rId8">
                  <a:extLst>
                    <a:ext uri="{A12FA001-AC4F-418D-AE19-62706E023703}">
                      <ahyp:hlinkClr xmlns:ahyp="http://schemas.microsoft.com/office/drawing/2018/hyperlinkcolor" val="tx"/>
                    </a:ext>
                  </a:extLst>
                </a:hlinkClick>
              </a:rPr>
              <a:t>https://ieeexplore.ieee.org/stamp/stamp.jsp?tp=&amp;arnumber=8550005</a:t>
            </a:r>
            <a:endParaRPr lang="it-IT" sz="1500"/>
          </a:p>
          <a:p>
            <a:pPr marL="285750" indent="-285750">
              <a:buFontTx/>
              <a:buChar char="-"/>
            </a:pPr>
            <a:r>
              <a:rPr lang="it-IT" sz="1500">
                <a:hlinkClick r:id="rId9">
                  <a:extLst>
                    <a:ext uri="{A12FA001-AC4F-418D-AE19-62706E023703}">
                      <ahyp:hlinkClr xmlns:ahyp="http://schemas.microsoft.com/office/drawing/2018/hyperlinkcolor" val="tx"/>
                    </a:ext>
                  </a:extLst>
                </a:hlinkClick>
              </a:rPr>
              <a:t>https://arxiv.org/pdf/1612.00983.pdf</a:t>
            </a:r>
            <a:endParaRPr lang="it-IT" sz="1500"/>
          </a:p>
          <a:p>
            <a:pPr marL="285750" indent="-285750">
              <a:buFontTx/>
              <a:buChar char="-"/>
            </a:pPr>
            <a:r>
              <a:rPr lang="it-IT" sz="1500">
                <a:hlinkClick r:id="rId10">
                  <a:extLst>
                    <a:ext uri="{A12FA001-AC4F-418D-AE19-62706E023703}">
                      <ahyp:hlinkClr xmlns:ahyp="http://schemas.microsoft.com/office/drawing/2018/hyperlinkcolor" val="tx"/>
                    </a:ext>
                  </a:extLst>
                </a:hlinkClick>
              </a:rPr>
              <a:t>https://www.irjet.net/archives/V9/i3/IRJET-V9I3368.pdf</a:t>
            </a:r>
            <a:endParaRPr lang="it-IT" sz="1500"/>
          </a:p>
          <a:p>
            <a:pPr marL="285750" indent="-285750">
              <a:buFontTx/>
              <a:buChar char="-"/>
            </a:pPr>
            <a:r>
              <a:rPr lang="it-IT" sz="1500">
                <a:hlinkClick r:id="rId11">
                  <a:extLst>
                    <a:ext uri="{A12FA001-AC4F-418D-AE19-62706E023703}">
                      <ahyp:hlinkClr xmlns:ahyp="http://schemas.microsoft.com/office/drawing/2018/hyperlinkcolor" val="tx"/>
                    </a:ext>
                  </a:extLst>
                </a:hlinkClick>
              </a:rPr>
              <a:t>https://www.irjet.net/archives/V9/i1/IRJET-V9I131.pdf</a:t>
            </a:r>
            <a:endParaRPr lang="it-IT" sz="1500"/>
          </a:p>
          <a:p>
            <a:pPr marL="285750" indent="-285750">
              <a:buFontTx/>
              <a:buChar char="-"/>
            </a:pPr>
            <a:r>
              <a:rPr lang="it-IT" sz="1500">
                <a:hlinkClick r:id="rId12">
                  <a:extLst>
                    <a:ext uri="{A12FA001-AC4F-418D-AE19-62706E023703}">
                      <ahyp:hlinkClr xmlns:ahyp="http://schemas.microsoft.com/office/drawing/2018/hyperlinkcolor" val="tx"/>
                    </a:ext>
                  </a:extLst>
                </a:hlinkClick>
              </a:rPr>
              <a:t>https://image-net.org/static_files/papers/imagenet_cvpr09.pdf</a:t>
            </a:r>
            <a:endParaRPr lang="it-IT" sz="1500"/>
          </a:p>
          <a:p>
            <a:pPr marL="285750" indent="-285750">
              <a:buFontTx/>
              <a:buChar char="-"/>
            </a:pPr>
            <a:r>
              <a:rPr lang="it-IT" sz="1500">
                <a:hlinkClick r:id="rId13">
                  <a:extLst>
                    <a:ext uri="{A12FA001-AC4F-418D-AE19-62706E023703}">
                      <ahyp:hlinkClr xmlns:ahyp="http://schemas.microsoft.com/office/drawing/2018/hyperlinkcolor" val="tx"/>
                    </a:ext>
                  </a:extLst>
                </a:hlinkClick>
              </a:rPr>
              <a:t>https://medium.com/analytics-vidhya/indian-food-image-classification-using-transfer-learning-b8878187ddd1</a:t>
            </a:r>
            <a:endParaRPr lang="it-IT" sz="1500"/>
          </a:p>
          <a:p>
            <a:pPr marL="285750" indent="-285750">
              <a:buFontTx/>
              <a:buChar char="-"/>
            </a:pPr>
            <a:r>
              <a:rPr lang="it-IT" sz="1500">
                <a:hlinkClick r:id="rId14">
                  <a:extLst>
                    <a:ext uri="{A12FA001-AC4F-418D-AE19-62706E023703}">
                      <ahyp:hlinkClr xmlns:ahyp="http://schemas.microsoft.com/office/drawing/2018/hyperlinkcolor" val="tx"/>
                    </a:ext>
                  </a:extLst>
                </a:hlinkClick>
              </a:rPr>
              <a:t>https://wordnet.princeton.edu/</a:t>
            </a:r>
            <a:endParaRPr lang="it-IT" sz="1500"/>
          </a:p>
          <a:p>
            <a:pPr marL="285750" indent="-285750">
              <a:buFontTx/>
              <a:buChar char="-"/>
            </a:pPr>
            <a:r>
              <a:rPr lang="it-IT" sz="1500">
                <a:hlinkClick r:id="rId15">
                  <a:extLst>
                    <a:ext uri="{A12FA001-AC4F-418D-AE19-62706E023703}">
                      <ahyp:hlinkClr xmlns:ahyp="http://schemas.microsoft.com/office/drawing/2018/hyperlinkcolor" val="tx"/>
                    </a:ext>
                  </a:extLst>
                </a:hlinkClick>
              </a:rPr>
              <a:t>https://github.com/abhijeet3922/Food-Classification-Task-Transfer-learning/blob/master/Food_classification_transfer_learning_finetuningVGG16_30072019.ipynb</a:t>
            </a:r>
            <a:endParaRPr lang="it-IT" sz="1500"/>
          </a:p>
          <a:p>
            <a:pPr marL="285750" indent="-285750">
              <a:buFontTx/>
              <a:buChar char="-"/>
            </a:pPr>
            <a:r>
              <a:rPr lang="it-IT" sz="1500">
                <a:hlinkClick r:id="rId16">
                  <a:extLst>
                    <a:ext uri="{A12FA001-AC4F-418D-AE19-62706E023703}">
                      <ahyp:hlinkClr xmlns:ahyp="http://schemas.microsoft.com/office/drawing/2018/hyperlinkcolor" val="tx"/>
                    </a:ext>
                  </a:extLst>
                </a:hlinkClick>
              </a:rPr>
              <a:t>https://www.image-net.org/</a:t>
            </a:r>
            <a:endParaRPr lang="it-IT" sz="1500"/>
          </a:p>
          <a:p>
            <a:pPr marL="285750" indent="-285750">
              <a:buFontTx/>
              <a:buChar char="-"/>
            </a:pPr>
            <a:r>
              <a:rPr lang="it-IT" sz="1500">
                <a:hlinkClick r:id="rId17">
                  <a:extLst>
                    <a:ext uri="{A12FA001-AC4F-418D-AE19-62706E023703}">
                      <ahyp:hlinkClr xmlns:ahyp="http://schemas.microsoft.com/office/drawing/2018/hyperlinkcolor" val="tx"/>
                    </a:ext>
                  </a:extLst>
                </a:hlinkClick>
              </a:rPr>
              <a:t>https://towardsdatascience.com/image-compression-using-principal-component-analysis-pca-253f26740a9f</a:t>
            </a:r>
            <a:endParaRPr lang="it-IT" sz="1500"/>
          </a:p>
          <a:p>
            <a:pPr marL="285750" indent="-285750">
              <a:buFontTx/>
              <a:buChar char="-"/>
            </a:pPr>
            <a:r>
              <a:rPr lang="it-IT" sz="1500">
                <a:hlinkClick r:id="rId18">
                  <a:extLst>
                    <a:ext uri="{A12FA001-AC4F-418D-AE19-62706E023703}">
                      <ahyp:hlinkClr xmlns:ahyp="http://schemas.microsoft.com/office/drawing/2018/hyperlinkcolor" val="tx"/>
                    </a:ext>
                  </a:extLst>
                </a:hlinkClick>
              </a:rPr>
              <a:t>https://www.kaggle.com/code/poigal/transfer-learning-feature-extraction-and-pca</a:t>
            </a:r>
            <a:endParaRPr lang="it-IT" sz="1500"/>
          </a:p>
          <a:p>
            <a:pPr marL="285750" indent="-285750">
              <a:buFontTx/>
              <a:buChar char="-"/>
            </a:pPr>
            <a:r>
              <a:rPr lang="it-IT" sz="1500">
                <a:hlinkClick r:id="rId19">
                  <a:extLst>
                    <a:ext uri="{A12FA001-AC4F-418D-AE19-62706E023703}">
                      <ahyp:hlinkClr xmlns:ahyp="http://schemas.microsoft.com/office/drawing/2018/hyperlinkcolor" val="tx"/>
                    </a:ext>
                  </a:extLst>
                </a:hlinkClick>
              </a:rPr>
              <a:t>https://github.com/Murgio/Food-Recipe-CNN</a:t>
            </a:r>
            <a:endParaRPr lang="it-IT" sz="1500"/>
          </a:p>
          <a:p>
            <a:pPr marL="285750" indent="-285750">
              <a:buFontTx/>
              <a:buChar char="-"/>
            </a:pPr>
            <a:r>
              <a:rPr lang="it-IT" sz="1500" u="sng"/>
              <a:t>https://www.dataknowsall.com/imagepca.html</a:t>
            </a:r>
          </a:p>
          <a:p>
            <a:pPr marL="285750" indent="-285750">
              <a:buFontTx/>
              <a:buChar char="-"/>
            </a:pPr>
            <a:r>
              <a:rPr lang="it-IT" sz="1500" u="sng"/>
              <a:t>https://www.kaggle.com/code/themlphdstudent/food-classification-using-inceptionv3</a:t>
            </a:r>
          </a:p>
          <a:p>
            <a:pPr marL="285750" indent="-285750">
              <a:buFontTx/>
              <a:buChar char="-"/>
            </a:pPr>
            <a:endParaRPr lang="it-IT" sz="1500"/>
          </a:p>
          <a:p>
            <a:endParaRPr lang="it-IT" sz="1500"/>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of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4801314"/>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2. </a:t>
            </a:r>
            <a:r>
              <a:rPr lang="en-US" sz="18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b="1" dirty="0">
              <a:latin typeface="CMU Concrete" panose="02000603000000000000" pitchFamily="2" charset="0"/>
              <a:ea typeface="CMU Concrete" panose="02000603000000000000" pitchFamily="2" charset="0"/>
              <a:cs typeface="CMU Concrete" panose="02000603000000000000" pitchFamily="2" charset="0"/>
            </a:endParaRP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2. </a:t>
            </a:r>
            <a:r>
              <a:rPr lang="en-US" sz="18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b="1" dirty="0">
              <a:latin typeface="CMU Concrete" panose="02000603000000000000" pitchFamily="2" charset="0"/>
              <a:ea typeface="CMU Concrete" panose="02000603000000000000" pitchFamily="2" charset="0"/>
              <a:cs typeface="CMU Concrete" panose="02000603000000000000" pitchFamily="2" charset="0"/>
            </a:endParaRP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In order to consider a </a:t>
            </a:r>
            <a:r>
              <a:rPr lang="en-US" i="1" dirty="0">
                <a:latin typeface="CMU Concrete" panose="02000603000000000000" pitchFamily="2" charset="0"/>
                <a:ea typeface="CMU Concrete" panose="02000603000000000000" pitchFamily="2" charset="0"/>
                <a:cs typeface="CMU Concrete" panose="02000603000000000000" pitchFamily="2" charset="0"/>
              </a:rPr>
              <a:t>rejection class</a:t>
            </a:r>
            <a:r>
              <a:rPr lang="en-US" dirty="0">
                <a:latin typeface="CMU Concrete" panose="02000603000000000000" pitchFamily="2" charset="0"/>
                <a:ea typeface="CMU Concrete" panose="02000603000000000000" pitchFamily="2" charset="0"/>
                <a:cs typeface="CMU Concrete" panose="02000603000000000000" pitchFamily="2" charset="0"/>
              </a:rPr>
              <a:t>, a script have been created to download images under </a:t>
            </a:r>
            <a:r>
              <a:rPr lang="en-US" i="1" dirty="0">
                <a:latin typeface="CMU Concrete" panose="02000603000000000000" pitchFamily="2" charset="0"/>
                <a:ea typeface="CMU Concrete" panose="02000603000000000000" pitchFamily="2" charset="0"/>
                <a:cs typeface="CMU Concrete" panose="02000603000000000000" pitchFamily="2" charset="0"/>
              </a:rPr>
              <a:t>free licenses</a:t>
            </a:r>
            <a:r>
              <a:rPr lang="en-US" dirty="0">
                <a:latin typeface="CMU Concrete" panose="02000603000000000000" pitchFamily="2" charset="0"/>
                <a:ea typeface="CMU Concrete" panose="02000603000000000000" pitchFamily="2" charset="0"/>
                <a:cs typeface="CMU Concrete" panose="02000603000000000000" pitchFamily="2" charset="0"/>
              </a:rPr>
              <a:t> (mostly </a:t>
            </a:r>
            <a:r>
              <a:rPr lang="en-US" i="1" dirty="0">
                <a:latin typeface="CMU Concrete" panose="02000603000000000000" pitchFamily="2" charset="0"/>
                <a:ea typeface="CMU Concrete" panose="02000603000000000000" pitchFamily="2" charset="0"/>
                <a:cs typeface="CMU Concrete" panose="02000603000000000000" pitchFamily="2" charset="0"/>
              </a:rPr>
              <a:t>Creative Commons, attribution-Share-Alike</a:t>
            </a:r>
            <a:r>
              <a:rPr lang="en-US" dirty="0">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the one already given by the original dataset:</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1" y="6451682"/>
            <a:ext cx="7151657"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https://en.wikipedia.org/wiki/Wikipedia:Ten_things_you_may_not_know_about_images_on</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_Wikipedia</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https://en.wikipedia.org/wiki/Wikipedia:File_copyright_tags#For_image</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_creators</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8" name="Picture 7">
            <a:extLst>
              <a:ext uri="{FF2B5EF4-FFF2-40B4-BE49-F238E27FC236}">
                <a16:creationId xmlns:a16="http://schemas.microsoft.com/office/drawing/2014/main" id="{74F13427-3F8A-4525-6DB3-A654D515E80C}"/>
              </a:ext>
            </a:extLst>
          </p:cNvPr>
          <p:cNvPicPr>
            <a:picLocks noChangeAspect="1"/>
          </p:cNvPicPr>
          <p:nvPr/>
        </p:nvPicPr>
        <p:blipFill>
          <a:blip r:embed="rId6"/>
          <a:stretch>
            <a:fillRect/>
          </a:stretch>
        </p:blipFill>
        <p:spPr>
          <a:xfrm>
            <a:off x="337209" y="3482790"/>
            <a:ext cx="3871456" cy="2470220"/>
          </a:xfrm>
          <a:prstGeom prst="rect">
            <a:avLst/>
          </a:prstGeom>
        </p:spPr>
      </p:pic>
      <p:pic>
        <p:nvPicPr>
          <p:cNvPr id="11" name="Picture 10">
            <a:extLst>
              <a:ext uri="{FF2B5EF4-FFF2-40B4-BE49-F238E27FC236}">
                <a16:creationId xmlns:a16="http://schemas.microsoft.com/office/drawing/2014/main" id="{E987BE0A-16B8-BE6B-2192-A7AB25D587CB}"/>
              </a:ext>
            </a:extLst>
          </p:cNvPr>
          <p:cNvPicPr>
            <a:picLocks noChangeAspect="1"/>
          </p:cNvPicPr>
          <p:nvPr/>
        </p:nvPicPr>
        <p:blipFill>
          <a:blip r:embed="rId7"/>
          <a:stretch>
            <a:fillRect/>
          </a:stretch>
        </p:blipFill>
        <p:spPr>
          <a:xfrm>
            <a:off x="4605152" y="3170131"/>
            <a:ext cx="2292603" cy="3070882"/>
          </a:xfrm>
          <a:prstGeom prst="rect">
            <a:avLst/>
          </a:prstGeom>
        </p:spPr>
      </p:pic>
      <p:pic>
        <p:nvPicPr>
          <p:cNvPr id="15" name="Picture 14">
            <a:extLst>
              <a:ext uri="{FF2B5EF4-FFF2-40B4-BE49-F238E27FC236}">
                <a16:creationId xmlns:a16="http://schemas.microsoft.com/office/drawing/2014/main" id="{C138D41B-C16E-EEC7-4E7C-4FBBB0A0FEA7}"/>
              </a:ext>
            </a:extLst>
          </p:cNvPr>
          <p:cNvPicPr>
            <a:picLocks noChangeAspect="1"/>
          </p:cNvPicPr>
          <p:nvPr/>
        </p:nvPicPr>
        <p:blipFill>
          <a:blip r:embed="rId8"/>
          <a:stretch>
            <a:fillRect/>
          </a:stretch>
        </p:blipFill>
        <p:spPr>
          <a:xfrm>
            <a:off x="7151657" y="3482790"/>
            <a:ext cx="4846833" cy="2469600"/>
          </a:xfrm>
          <a:prstGeom prst="rect">
            <a:avLst/>
          </a:prstGeom>
        </p:spPr>
      </p:pic>
    </p:spTree>
    <p:extLst>
      <p:ext uri="{BB962C8B-B14F-4D97-AF65-F5344CB8AC3E}">
        <p14:creationId xmlns:p14="http://schemas.microsoft.com/office/powerpoint/2010/main" val="237966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available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t>
            </a:r>
            <a:r>
              <a:rPr lang="en-US" sz="18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800">
                <a:latin typeface="CMU Concrete" panose="02000603000000000000" pitchFamily="2" charset="0"/>
                <a:ea typeface="CMU Concrete" panose="02000603000000000000" pitchFamily="2" charset="0"/>
                <a:cs typeface="CMU Concrete" panose="02000603000000000000" pitchFamily="2" charset="0"/>
              </a:rPr>
              <a:t>data set </a:t>
            </a:r>
            <a:r>
              <a:rPr lang="it-IT">
                <a:latin typeface="CMU Concrete" panose="02000603000000000000" pitchFamily="2" charset="0"/>
                <a:ea typeface="CMU Concrete" panose="02000603000000000000" pitchFamily="2" charset="0"/>
                <a:cs typeface="CMU Concrete" panose="02000603000000000000" pitchFamily="2" charset="0"/>
              </a:rPr>
              <a:t>is divided in 9 different categories, such as </a:t>
            </a:r>
            <a:r>
              <a:rPr lang="en-US" sz="1800">
                <a:latin typeface="CMU Concrete" panose="02000603000000000000" pitchFamily="2" charset="0"/>
                <a:ea typeface="CMU Concrete" panose="02000603000000000000" pitchFamily="2" charset="0"/>
                <a:cs typeface="CMU Concrete" panose="02000603000000000000" pitchFamily="2" charset="0"/>
              </a:rPr>
              <a:t>Caesar salad, caprese salad, French fries, Greek salad, Hamburger, hot dog, pizza, sashimi, and sushi</a:t>
            </a:r>
            <a:r>
              <a:rPr lang="it-IT">
                <a:latin typeface="CMU Concrete" panose="02000603000000000000" pitchFamily="2" charset="0"/>
                <a:ea typeface="CMU Concrete" panose="02000603000000000000" pitchFamily="2" charset="0"/>
                <a:cs typeface="CMU Concrete" panose="02000603000000000000" pitchFamily="2" charset="0"/>
              </a:rPr>
              <a:t>. It </a:t>
            </a:r>
            <a:r>
              <a:rPr lang="en-US" sz="1800">
                <a:latin typeface="CMU Concrete" panose="02000603000000000000" pitchFamily="2" charset="0"/>
                <a:ea typeface="CMU Concrete" panose="02000603000000000000" pitchFamily="2" charset="0"/>
                <a:cs typeface="CMU Concrete" panose="02000603000000000000" pitchFamily="2" charset="0"/>
              </a:rPr>
              <a:t>contains </a:t>
            </a:r>
            <a:r>
              <a:rPr lang="en-US" sz="1800" b="1">
                <a:latin typeface="CMU Concrete" panose="02000603000000000000" pitchFamily="2" charset="0"/>
                <a:ea typeface="CMU Concrete" panose="02000603000000000000" pitchFamily="2" charset="0"/>
                <a:cs typeface="CMU Concrete" panose="02000603000000000000" pitchFamily="2" charset="0"/>
              </a:rPr>
              <a:t>978</a:t>
            </a:r>
            <a:r>
              <a:rPr lang="en-US" sz="1800">
                <a:latin typeface="CMU Concrete" panose="02000603000000000000" pitchFamily="2" charset="0"/>
                <a:ea typeface="CMU Concrete" panose="02000603000000000000" pitchFamily="2" charset="0"/>
                <a:cs typeface="CMU Concrete" panose="02000603000000000000" pitchFamily="2" charset="0"/>
              </a:rPr>
              <a:t> photographs of food and the size of the data set is about 77 MB.</a:t>
            </a: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 In order to overcome this problem a Data Augmentation technique have been performed, obtaining 200 images for each category on the training set.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training set contains 2003 images, the validation 242 images and the test set 193 images.</a:t>
            </a:r>
          </a:p>
        </p:txBody>
      </p:sp>
    </p:spTree>
    <p:extLst>
      <p:ext uri="{BB962C8B-B14F-4D97-AF65-F5344CB8AC3E}">
        <p14:creationId xmlns:p14="http://schemas.microsoft.com/office/powerpoint/2010/main" val="324585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4280</Words>
  <Application>Microsoft Office PowerPoint</Application>
  <PresentationFormat>Widescreen</PresentationFormat>
  <Paragraphs>233</Paragraphs>
  <Slides>22</Slides>
  <Notes>17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Bembo</vt:lpstr>
      <vt:lpstr>Calibri</vt:lpstr>
      <vt:lpstr>CMU Concrete</vt:lpstr>
      <vt:lpstr>Open Sans</vt:lpstr>
      <vt:lpstr>Söhne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92</cp:revision>
  <dcterms:created xsi:type="dcterms:W3CDTF">2022-11-04T20:27:10Z</dcterms:created>
  <dcterms:modified xsi:type="dcterms:W3CDTF">2023-01-12T20:00:03Z</dcterms:modified>
</cp:coreProperties>
</file>